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Kollektif" charset="1" panose="020B0604020101010102"/>
      <p:regular r:id="rId10"/>
    </p:embeddedFont>
    <p:embeddedFont>
      <p:font typeface="Kollektif Bold" charset="1" panose="020B0604020101010102"/>
      <p:regular r:id="rId11"/>
    </p:embeddedFont>
    <p:embeddedFont>
      <p:font typeface="Kollektif Italics" charset="1" panose="020B0604020101010102"/>
      <p:regular r:id="rId12"/>
    </p:embeddedFont>
    <p:embeddedFont>
      <p:font typeface="Kollektif Bold Italics" charset="1" panose="020B0604020101010102"/>
      <p:regular r:id="rId13"/>
    </p:embeddedFont>
    <p:embeddedFont>
      <p:font typeface="Telegraf Medium" charset="1" panose="00000600000000000000"/>
      <p:regular r:id="rId14"/>
    </p:embeddedFont>
    <p:embeddedFont>
      <p:font typeface="Telegraf Medium Bold" charset="1" panose="00000900000000000000"/>
      <p:regular r:id="rId15"/>
    </p:embeddedFont>
    <p:embeddedFont>
      <p:font typeface="Agrandir Black" charset="1" panose="00000A00000000000000"/>
      <p:regular r:id="rId16"/>
    </p:embeddedFont>
    <p:embeddedFont>
      <p:font typeface="Agrandir Black Italics" charset="1" panose="00000A00000000000000"/>
      <p:regular r:id="rId17"/>
    </p:embeddedFont>
    <p:embeddedFont>
      <p:font typeface="Open Sauce" charset="1" panose="00000500000000000000"/>
      <p:regular r:id="rId18"/>
    </p:embeddedFont>
    <p:embeddedFont>
      <p:font typeface="Open Sauce Bold" charset="1" panose="00000800000000000000"/>
      <p:regular r:id="rId19"/>
    </p:embeddedFont>
    <p:embeddedFont>
      <p:font typeface="Open Sauce Italics" charset="1" panose="00000500000000000000"/>
      <p:regular r:id="rId20"/>
    </p:embeddedFont>
    <p:embeddedFont>
      <p:font typeface="Open Sauce Bold Italics" charset="1" panose="00000800000000000000"/>
      <p:regular r:id="rId21"/>
    </p:embeddedFont>
    <p:embeddedFont>
      <p:font typeface="Canva Sans" charset="1" panose="020B0503030501040103"/>
      <p:regular r:id="rId22"/>
    </p:embeddedFont>
    <p:embeddedFont>
      <p:font typeface="Canva Sans Bold" charset="1" panose="020B0803030501040103"/>
      <p:regular r:id="rId23"/>
    </p:embeddedFont>
    <p:embeddedFont>
      <p:font typeface="Canva Sans Italics" charset="1" panose="020B0503030501040103"/>
      <p:regular r:id="rId24"/>
    </p:embeddedFont>
    <p:embeddedFont>
      <p:font typeface="Canva Sans Bold Italics" charset="1" panose="020B0803030501040103"/>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jpeg" Type="http://schemas.openxmlformats.org/officeDocument/2006/relationships/image"/><Relationship Id="rId4" Target="../media/image8.jpeg" Type="http://schemas.openxmlformats.org/officeDocument/2006/relationships/image"/><Relationship Id="rId5" Target="../media/image9.png" Type="http://schemas.openxmlformats.org/officeDocument/2006/relationships/image"/><Relationship Id="rId6" Target="../media/image10.jpeg" Type="http://schemas.openxmlformats.org/officeDocument/2006/relationships/image"/><Relationship Id="rId7" Target="../media/image11.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gif"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gif"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gif"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gif"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34.gif"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F3E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115039">
            <a:off x="10498991" y="324146"/>
            <a:ext cx="9171672" cy="9578769"/>
          </a:xfrm>
          <a:prstGeom prst="rect">
            <a:avLst/>
          </a:prstGeom>
        </p:spPr>
      </p:pic>
      <p:sp>
        <p:nvSpPr>
          <p:cNvPr name="TextBox 3" id="3"/>
          <p:cNvSpPr txBox="true"/>
          <p:nvPr/>
        </p:nvSpPr>
        <p:spPr>
          <a:xfrm rot="0">
            <a:off x="0" y="3525535"/>
            <a:ext cx="10795637" cy="4371975"/>
          </a:xfrm>
          <a:prstGeom prst="rect">
            <a:avLst/>
          </a:prstGeom>
        </p:spPr>
        <p:txBody>
          <a:bodyPr anchor="t" rtlCol="false" tIns="0" lIns="0" bIns="0" rIns="0">
            <a:spAutoFit/>
          </a:bodyPr>
          <a:lstStyle/>
          <a:p>
            <a:pPr>
              <a:lnSpc>
                <a:spcPts val="10800"/>
              </a:lnSpc>
            </a:pPr>
            <a:r>
              <a:rPr lang="en-US" sz="9000">
                <a:solidFill>
                  <a:srgbClr val="925F64"/>
                </a:solidFill>
                <a:latin typeface="Agrandir Black"/>
              </a:rPr>
              <a:t>Movie </a:t>
            </a:r>
          </a:p>
          <a:p>
            <a:pPr>
              <a:lnSpc>
                <a:spcPts val="10800"/>
              </a:lnSpc>
            </a:pPr>
            <a:r>
              <a:rPr lang="en-US" sz="9000">
                <a:solidFill>
                  <a:srgbClr val="925F64"/>
                </a:solidFill>
                <a:latin typeface="Agrandir Black"/>
              </a:rPr>
              <a:t>Recommendation System </a:t>
            </a:r>
          </a:p>
        </p:txBody>
      </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028700" y="-1380519"/>
            <a:ext cx="5575167" cy="4114800"/>
          </a:xfrm>
          <a:prstGeom prst="rect">
            <a:avLst/>
          </a:prstGeom>
        </p:spPr>
      </p:pic>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817307" y="-1028700"/>
            <a:ext cx="5575167" cy="4114800"/>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4766150" y="8715981"/>
            <a:ext cx="5575167" cy="4114800"/>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p:cSld>
    <p:bg>
      <p:bgPr>
        <a:solidFill>
          <a:srgbClr val="F8F3E1"/>
        </a:solidFill>
      </p:bgPr>
    </p:bg>
    <p:spTree>
      <p:nvGrpSpPr>
        <p:cNvPr id="1" name=""/>
        <p:cNvGrpSpPr/>
        <p:nvPr/>
      </p:nvGrpSpPr>
      <p:grpSpPr>
        <a:xfrm>
          <a:off x="0" y="0"/>
          <a:ext cx="0" cy="0"/>
          <a:chOff x="0" y="0"/>
          <a:chExt cx="0" cy="0"/>
        </a:xfrm>
      </p:grpSpPr>
      <p:sp>
        <p:nvSpPr>
          <p:cNvPr name="TextBox 2" id="2"/>
          <p:cNvSpPr txBox="true"/>
          <p:nvPr/>
        </p:nvSpPr>
        <p:spPr>
          <a:xfrm rot="0">
            <a:off x="626238" y="-67100"/>
            <a:ext cx="14119487" cy="3000375"/>
          </a:xfrm>
          <a:prstGeom prst="rect">
            <a:avLst/>
          </a:prstGeom>
        </p:spPr>
        <p:txBody>
          <a:bodyPr anchor="t" rtlCol="false" tIns="0" lIns="0" bIns="0" rIns="0">
            <a:spAutoFit/>
          </a:bodyPr>
          <a:lstStyle/>
          <a:p>
            <a:pPr>
              <a:lnSpc>
                <a:spcPts val="10800"/>
              </a:lnSpc>
            </a:pPr>
            <a:r>
              <a:rPr lang="en-US" sz="9000">
                <a:solidFill>
                  <a:srgbClr val="F15E3D"/>
                </a:solidFill>
                <a:latin typeface="Agrandir Black"/>
              </a:rPr>
              <a:t>Disadvantage of  Movie Recommendation:</a:t>
            </a:r>
          </a:p>
        </p:txBody>
      </p:sp>
      <p:sp>
        <p:nvSpPr>
          <p:cNvPr name="TextBox 3" id="3"/>
          <p:cNvSpPr txBox="true"/>
          <p:nvPr/>
        </p:nvSpPr>
        <p:spPr>
          <a:xfrm rot="0">
            <a:off x="1028700" y="3195102"/>
            <a:ext cx="8980354" cy="5763895"/>
          </a:xfrm>
          <a:prstGeom prst="rect">
            <a:avLst/>
          </a:prstGeom>
        </p:spPr>
        <p:txBody>
          <a:bodyPr anchor="t" rtlCol="false" tIns="0" lIns="0" bIns="0" rIns="0">
            <a:spAutoFit/>
          </a:bodyPr>
          <a:lstStyle/>
          <a:p>
            <a:pPr>
              <a:lnSpc>
                <a:spcPts val="3769"/>
              </a:lnSpc>
            </a:pPr>
            <a:r>
              <a:rPr lang="en-US" sz="2899">
                <a:solidFill>
                  <a:srgbClr val="233245"/>
                </a:solidFill>
                <a:latin typeface="Kollektif"/>
              </a:rPr>
              <a:t>  </a:t>
            </a:r>
            <a:r>
              <a:rPr lang="en-US" sz="2899">
                <a:solidFill>
                  <a:srgbClr val="233245"/>
                </a:solidFill>
                <a:latin typeface="Kollektif Bold"/>
              </a:rPr>
              <a:t>Limited scope:</a:t>
            </a:r>
            <a:r>
              <a:rPr lang="en-US" sz="2899">
                <a:solidFill>
                  <a:srgbClr val="233245"/>
                </a:solidFill>
                <a:latin typeface="Kollektif"/>
              </a:rPr>
              <a:t> Movie recommendation systems may only suggest movies that the user has already watched, resulting in a limited pool of recommendations. </a:t>
            </a:r>
          </a:p>
          <a:p>
            <a:pPr>
              <a:lnSpc>
                <a:spcPts val="3769"/>
              </a:lnSpc>
            </a:pPr>
            <a:r>
              <a:rPr lang="en-US" sz="2899">
                <a:solidFill>
                  <a:srgbClr val="233245"/>
                </a:solidFill>
                <a:latin typeface="Kollektif"/>
              </a:rPr>
              <a:t>  </a:t>
            </a:r>
            <a:r>
              <a:rPr lang="en-US" sz="2899">
                <a:solidFill>
                  <a:srgbClr val="233245"/>
                </a:solidFill>
                <a:latin typeface="Kollektif Bold"/>
              </a:rPr>
              <a:t>Algorithm bias:</a:t>
            </a:r>
            <a:r>
              <a:rPr lang="en-US" sz="2899">
                <a:solidFill>
                  <a:srgbClr val="233245"/>
                </a:solidFill>
                <a:latin typeface="Kollektif"/>
              </a:rPr>
              <a:t> Movie recommendation systems rely on algorithms that may contain biases and stereotypes, which can result in skewed recommendations that don't reflect the user's true preferences. </a:t>
            </a:r>
          </a:p>
          <a:p>
            <a:pPr>
              <a:lnSpc>
                <a:spcPts val="3769"/>
              </a:lnSpc>
            </a:pPr>
            <a:r>
              <a:rPr lang="en-US" sz="2899">
                <a:solidFill>
                  <a:srgbClr val="233245"/>
                </a:solidFill>
                <a:latin typeface="Kollektif"/>
              </a:rPr>
              <a:t>  </a:t>
            </a:r>
            <a:r>
              <a:rPr lang="en-US" sz="2899">
                <a:solidFill>
                  <a:srgbClr val="233245"/>
                </a:solidFill>
                <a:latin typeface="Kollektif Bold"/>
              </a:rPr>
              <a:t>Overfitting: </a:t>
            </a:r>
            <a:r>
              <a:rPr lang="en-US" sz="2899">
                <a:solidFill>
                  <a:srgbClr val="233245"/>
                </a:solidFill>
                <a:latin typeface="Kollektif"/>
              </a:rPr>
              <a:t>Recommendation systems can become too specialized and make recommendations that are too similar to what the user has already watched, resulting in a lack of variety in recommendations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1EFFF"/>
        </a:solidFill>
      </p:bgPr>
    </p:bg>
    <p:spTree>
      <p:nvGrpSpPr>
        <p:cNvPr id="1" name=""/>
        <p:cNvGrpSpPr/>
        <p:nvPr/>
      </p:nvGrpSpPr>
      <p:grpSpPr>
        <a:xfrm>
          <a:off x="0" y="0"/>
          <a:ext cx="0" cy="0"/>
          <a:chOff x="0" y="0"/>
          <a:chExt cx="0" cy="0"/>
        </a:xfrm>
      </p:grpSpPr>
      <p:grpSp>
        <p:nvGrpSpPr>
          <p:cNvPr name="Group 2" id="2"/>
          <p:cNvGrpSpPr/>
          <p:nvPr/>
        </p:nvGrpSpPr>
        <p:grpSpPr>
          <a:xfrm rot="5032238">
            <a:off x="7355117" y="-1383742"/>
            <a:ext cx="7868665" cy="15605725"/>
            <a:chOff x="0" y="0"/>
            <a:chExt cx="812800" cy="1612006"/>
          </a:xfrm>
        </p:grpSpPr>
        <p:sp>
          <p:nvSpPr>
            <p:cNvPr name="Freeform 3" id="3"/>
            <p:cNvSpPr/>
            <p:nvPr/>
          </p:nvSpPr>
          <p:spPr>
            <a:xfrm>
              <a:off x="0" y="0"/>
              <a:ext cx="812800" cy="1612006"/>
            </a:xfrm>
            <a:custGeom>
              <a:avLst/>
              <a:gdLst/>
              <a:ahLst/>
              <a:cxnLst/>
              <a:rect r="r" b="b" t="t" l="l"/>
              <a:pathLst>
                <a:path h="1612006" w="812800">
                  <a:moveTo>
                    <a:pt x="406400" y="1612006"/>
                  </a:moveTo>
                  <a:lnTo>
                    <a:pt x="812800" y="0"/>
                  </a:lnTo>
                  <a:lnTo>
                    <a:pt x="0" y="0"/>
                  </a:lnTo>
                  <a:lnTo>
                    <a:pt x="406400" y="1612006"/>
                  </a:lnTo>
                  <a:close/>
                </a:path>
              </a:pathLst>
            </a:custGeom>
            <a:solidFill>
              <a:srgbClr val="EFE88A"/>
            </a:solidFill>
          </p:spPr>
        </p:sp>
        <p:sp>
          <p:nvSpPr>
            <p:cNvPr name="TextBox 4" id="4"/>
            <p:cNvSpPr txBox="true"/>
            <p:nvPr/>
          </p:nvSpPr>
          <p:spPr>
            <a:xfrm>
              <a:off x="127000" y="-44450"/>
              <a:ext cx="558800" cy="425450"/>
            </a:xfrm>
            <a:prstGeom prst="rect">
              <a:avLst/>
            </a:prstGeom>
          </p:spPr>
          <p:txBody>
            <a:bodyPr anchor="ctr" rtlCol="false" tIns="50800" lIns="50800" bIns="50800" rIns="50800"/>
            <a:lstStyle/>
            <a:p>
              <a:pPr algn="ctr">
                <a:lnSpc>
                  <a:spcPts val="3359"/>
                </a:lnSpc>
              </a:pPr>
            </a:p>
          </p:txBody>
        </p:sp>
      </p:grpSp>
      <p:pic>
        <p:nvPicPr>
          <p:cNvPr name="Picture 5" id="5"/>
          <p:cNvPicPr>
            <a:picLocks noChangeAspect="true"/>
          </p:cNvPicPr>
          <p:nvPr/>
        </p:nvPicPr>
        <p:blipFill>
          <a:blip r:embed="rId2"/>
          <a:srcRect l="0" t="0" r="0" b="0"/>
          <a:stretch>
            <a:fillRect/>
          </a:stretch>
        </p:blipFill>
        <p:spPr>
          <a:xfrm flipH="false" flipV="false" rot="-361509">
            <a:off x="765911" y="3710115"/>
            <a:ext cx="6183601" cy="6458069"/>
          </a:xfrm>
          <a:prstGeom prst="rect">
            <a:avLst/>
          </a:prstGeom>
        </p:spPr>
      </p:pic>
      <p:sp>
        <p:nvSpPr>
          <p:cNvPr name="TextBox 6" id="6"/>
          <p:cNvSpPr txBox="true"/>
          <p:nvPr/>
        </p:nvSpPr>
        <p:spPr>
          <a:xfrm rot="0">
            <a:off x="7889682" y="1593044"/>
            <a:ext cx="9312468" cy="1628775"/>
          </a:xfrm>
          <a:prstGeom prst="rect">
            <a:avLst/>
          </a:prstGeom>
        </p:spPr>
        <p:txBody>
          <a:bodyPr anchor="t" rtlCol="false" tIns="0" lIns="0" bIns="0" rIns="0">
            <a:spAutoFit/>
          </a:bodyPr>
          <a:lstStyle/>
          <a:p>
            <a:pPr algn="ctr">
              <a:lnSpc>
                <a:spcPts val="10800"/>
              </a:lnSpc>
            </a:pPr>
            <a:r>
              <a:rPr lang="en-US" sz="9000">
                <a:solidFill>
                  <a:srgbClr val="F15E3D"/>
                </a:solidFill>
                <a:latin typeface="Agrandir Black"/>
              </a:rPr>
              <a:t>Conclusion:</a:t>
            </a:r>
          </a:p>
        </p:txBody>
      </p:sp>
      <p:sp>
        <p:nvSpPr>
          <p:cNvPr name="TextBox 7" id="7"/>
          <p:cNvSpPr txBox="true"/>
          <p:nvPr/>
        </p:nvSpPr>
        <p:spPr>
          <a:xfrm rot="0">
            <a:off x="9991110" y="4915441"/>
            <a:ext cx="5807827" cy="2912110"/>
          </a:xfrm>
          <a:prstGeom prst="rect">
            <a:avLst/>
          </a:prstGeom>
        </p:spPr>
        <p:txBody>
          <a:bodyPr anchor="t" rtlCol="false" tIns="0" lIns="0" bIns="0" rIns="0">
            <a:spAutoFit/>
          </a:bodyPr>
          <a:lstStyle/>
          <a:p>
            <a:pPr>
              <a:lnSpc>
                <a:spcPts val="3359"/>
              </a:lnSpc>
            </a:pPr>
            <a:r>
              <a:rPr lang="en-US" sz="2399">
                <a:solidFill>
                  <a:srgbClr val="233245"/>
                </a:solidFill>
                <a:latin typeface="Kollektif"/>
              </a:rPr>
              <a:t>Recommendation systems provide content for us by taking what other people recommend as well as our selections into account.</a:t>
            </a:r>
          </a:p>
          <a:p>
            <a:pPr marL="0" indent="0" lvl="0">
              <a:lnSpc>
                <a:spcPts val="3219"/>
              </a:lnSpc>
              <a:spcBef>
                <a:spcPct val="0"/>
              </a:spcBef>
            </a:pPr>
            <a:r>
              <a:rPr lang="en-US" sz="2299">
                <a:solidFill>
                  <a:srgbClr val="233245"/>
                </a:solidFill>
                <a:latin typeface="Kollektif"/>
              </a:rPr>
              <a:t>Collaborative Filtering is a widely used solution for this problem which we make use of in our project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BF7C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1074" y="0"/>
            <a:ext cx="4788131" cy="10287000"/>
          </a:xfrm>
          <a:prstGeom prst="rect">
            <a:avLst/>
          </a:prstGeom>
        </p:spPr>
      </p:pic>
      <p:grpSp>
        <p:nvGrpSpPr>
          <p:cNvPr name="Group 3" id="3"/>
          <p:cNvGrpSpPr/>
          <p:nvPr/>
        </p:nvGrpSpPr>
        <p:grpSpPr>
          <a:xfrm rot="0">
            <a:off x="3729073" y="4327240"/>
            <a:ext cx="10829854" cy="1999421"/>
            <a:chOff x="0" y="0"/>
            <a:chExt cx="14439805" cy="2665895"/>
          </a:xfrm>
        </p:grpSpPr>
        <p:sp>
          <p:nvSpPr>
            <p:cNvPr name="TextBox 4" id="4"/>
            <p:cNvSpPr txBox="true"/>
            <p:nvPr/>
          </p:nvSpPr>
          <p:spPr>
            <a:xfrm rot="0">
              <a:off x="0" y="-257175"/>
              <a:ext cx="14439805" cy="2085975"/>
            </a:xfrm>
            <a:prstGeom prst="rect">
              <a:avLst/>
            </a:prstGeom>
          </p:spPr>
          <p:txBody>
            <a:bodyPr anchor="t" rtlCol="false" tIns="0" lIns="0" bIns="0" rIns="0">
              <a:spAutoFit/>
            </a:bodyPr>
            <a:lstStyle/>
            <a:p>
              <a:pPr algn="ctr">
                <a:lnSpc>
                  <a:spcPts val="10800"/>
                </a:lnSpc>
              </a:pPr>
              <a:r>
                <a:rPr lang="en-US" sz="9000">
                  <a:solidFill>
                    <a:srgbClr val="F15E3D"/>
                  </a:solidFill>
                  <a:latin typeface="Agrandir Black"/>
                </a:rPr>
                <a:t>Thank you!</a:t>
              </a:r>
            </a:p>
          </p:txBody>
        </p:sp>
        <p:sp>
          <p:nvSpPr>
            <p:cNvPr name="TextBox 5" id="5"/>
            <p:cNvSpPr txBox="true"/>
            <p:nvPr/>
          </p:nvSpPr>
          <p:spPr>
            <a:xfrm rot="0">
              <a:off x="2632993" y="2109635"/>
              <a:ext cx="9173818" cy="556260"/>
            </a:xfrm>
            <a:prstGeom prst="rect">
              <a:avLst/>
            </a:prstGeom>
          </p:spPr>
          <p:txBody>
            <a:bodyPr anchor="t" rtlCol="false" tIns="0" lIns="0" bIns="0" rIns="0">
              <a:spAutoFit/>
            </a:bodyPr>
            <a:lstStyle/>
            <a:p>
              <a:pPr algn="ctr">
                <a:lnSpc>
                  <a:spcPts val="3119"/>
                </a:lnSpc>
              </a:pPr>
              <a:r>
                <a:rPr lang="en-US" sz="2399">
                  <a:solidFill>
                    <a:srgbClr val="233245"/>
                  </a:solidFill>
                  <a:latin typeface="Kollektif Bold"/>
                </a:rPr>
                <a:t>We hope y'all enjoyed the presentation.</a:t>
              </a:r>
            </a:p>
          </p:txBody>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3499869" y="0"/>
            <a:ext cx="4788131" cy="10287000"/>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1613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2902" t="12936" r="17341" b="35515"/>
          <a:stretch>
            <a:fillRect/>
          </a:stretch>
        </p:blipFill>
        <p:spPr>
          <a:xfrm flipH="false" flipV="false" rot="0">
            <a:off x="11367752" y="5665587"/>
            <a:ext cx="3887336" cy="4317034"/>
          </a:xfrm>
          <a:prstGeom prst="rect">
            <a:avLst/>
          </a:prstGeom>
        </p:spPr>
      </p:pic>
      <p:pic>
        <p:nvPicPr>
          <p:cNvPr name="Picture 3" id="3"/>
          <p:cNvPicPr>
            <a:picLocks noChangeAspect="true"/>
          </p:cNvPicPr>
          <p:nvPr/>
        </p:nvPicPr>
        <p:blipFill>
          <a:blip r:embed="rId3"/>
          <a:srcRect l="14978" t="0" r="14012" b="7730"/>
          <a:stretch>
            <a:fillRect/>
          </a:stretch>
        </p:blipFill>
        <p:spPr>
          <a:xfrm flipH="false" flipV="false" rot="0">
            <a:off x="14368234" y="3631369"/>
            <a:ext cx="3420411" cy="4444460"/>
          </a:xfrm>
          <a:prstGeom prst="rect">
            <a:avLst/>
          </a:prstGeom>
        </p:spPr>
      </p:pic>
      <p:sp>
        <p:nvSpPr>
          <p:cNvPr name="TextBox 4" id="4"/>
          <p:cNvSpPr txBox="true"/>
          <p:nvPr/>
        </p:nvSpPr>
        <p:spPr>
          <a:xfrm rot="0">
            <a:off x="538341" y="573963"/>
            <a:ext cx="9085779" cy="1566544"/>
          </a:xfrm>
          <a:prstGeom prst="rect">
            <a:avLst/>
          </a:prstGeom>
        </p:spPr>
        <p:txBody>
          <a:bodyPr anchor="t" rtlCol="false" tIns="0" lIns="0" bIns="0" rIns="0">
            <a:spAutoFit/>
          </a:bodyPr>
          <a:lstStyle/>
          <a:p>
            <a:pPr algn="ctr">
              <a:lnSpc>
                <a:spcPts val="12880"/>
              </a:lnSpc>
            </a:pPr>
            <a:r>
              <a:rPr lang="en-US" sz="9200">
                <a:solidFill>
                  <a:srgbClr val="EFE88B"/>
                </a:solidFill>
                <a:latin typeface="Canva Sans Bold"/>
              </a:rPr>
              <a:t>Team Members:</a:t>
            </a:r>
          </a:p>
        </p:txBody>
      </p:sp>
      <p:sp>
        <p:nvSpPr>
          <p:cNvPr name="TextBox 5" id="5"/>
          <p:cNvSpPr txBox="true"/>
          <p:nvPr/>
        </p:nvSpPr>
        <p:spPr>
          <a:xfrm rot="0">
            <a:off x="51073" y="3067712"/>
            <a:ext cx="6577965" cy="4027751"/>
          </a:xfrm>
          <a:prstGeom prst="rect">
            <a:avLst/>
          </a:prstGeom>
        </p:spPr>
        <p:txBody>
          <a:bodyPr anchor="t" rtlCol="false" tIns="0" lIns="0" bIns="0" rIns="0">
            <a:spAutoFit/>
          </a:bodyPr>
          <a:lstStyle/>
          <a:p>
            <a:pPr marL="820882" indent="-410441" lvl="1">
              <a:lnSpc>
                <a:spcPts val="5322"/>
              </a:lnSpc>
              <a:buFont typeface="Arial"/>
              <a:buChar char="•"/>
            </a:pPr>
            <a:r>
              <a:rPr lang="en-US" sz="3802">
                <a:solidFill>
                  <a:srgbClr val="191820"/>
                </a:solidFill>
                <a:latin typeface="Telegraf Medium"/>
              </a:rPr>
              <a:t> Kamalika Saha(</a:t>
            </a:r>
            <a:r>
              <a:rPr lang="en-US" sz="3802">
                <a:solidFill>
                  <a:srgbClr val="191820"/>
                </a:solidFill>
                <a:latin typeface="Telegraf Medium Bold"/>
              </a:rPr>
              <a:t>LEADER</a:t>
            </a:r>
            <a:r>
              <a:rPr lang="en-US" sz="3802">
                <a:solidFill>
                  <a:srgbClr val="191820"/>
                </a:solidFill>
                <a:latin typeface="Telegraf Medium"/>
              </a:rPr>
              <a:t>)</a:t>
            </a:r>
          </a:p>
          <a:p>
            <a:pPr marL="820882" indent="-410441" lvl="1">
              <a:lnSpc>
                <a:spcPts val="5322"/>
              </a:lnSpc>
              <a:buFont typeface="Arial"/>
              <a:buChar char="•"/>
            </a:pPr>
            <a:r>
              <a:rPr lang="en-US" sz="3802">
                <a:solidFill>
                  <a:srgbClr val="191820"/>
                </a:solidFill>
                <a:latin typeface="Telegraf Medium"/>
              </a:rPr>
              <a:t> Sweety Nag</a:t>
            </a:r>
          </a:p>
          <a:p>
            <a:pPr marL="820882" indent="-410441" lvl="1">
              <a:lnSpc>
                <a:spcPts val="5322"/>
              </a:lnSpc>
              <a:buFont typeface="Arial"/>
              <a:buChar char="•"/>
            </a:pPr>
            <a:r>
              <a:rPr lang="en-US" sz="3802">
                <a:solidFill>
                  <a:srgbClr val="191820"/>
                </a:solidFill>
                <a:latin typeface="Telegraf Medium"/>
              </a:rPr>
              <a:t>Monami Ghosh</a:t>
            </a:r>
          </a:p>
          <a:p>
            <a:pPr marL="820882" indent="-410441" lvl="1">
              <a:lnSpc>
                <a:spcPts val="5322"/>
              </a:lnSpc>
              <a:buFont typeface="Arial"/>
              <a:buChar char="•"/>
            </a:pPr>
            <a:r>
              <a:rPr lang="en-US" sz="3802">
                <a:solidFill>
                  <a:srgbClr val="191820"/>
                </a:solidFill>
                <a:latin typeface="Telegraf Medium"/>
              </a:rPr>
              <a:t> Greeny Kundu</a:t>
            </a:r>
          </a:p>
          <a:p>
            <a:pPr marL="820882" indent="-410441" lvl="1">
              <a:lnSpc>
                <a:spcPts val="5322"/>
              </a:lnSpc>
              <a:buFont typeface="Arial"/>
              <a:buChar char="•"/>
            </a:pPr>
            <a:r>
              <a:rPr lang="en-US" sz="3802">
                <a:solidFill>
                  <a:srgbClr val="191820"/>
                </a:solidFill>
                <a:latin typeface="Telegraf Medium"/>
              </a:rPr>
              <a:t>Priyadarshini Sen</a:t>
            </a:r>
          </a:p>
          <a:p>
            <a:pPr marL="820882" indent="-410441" lvl="1">
              <a:lnSpc>
                <a:spcPts val="5322"/>
              </a:lnSpc>
              <a:buFont typeface="Arial"/>
              <a:buChar char="•"/>
            </a:pPr>
            <a:r>
              <a:rPr lang="en-US" sz="3802">
                <a:solidFill>
                  <a:srgbClr val="191820"/>
                </a:solidFill>
                <a:latin typeface="Telegraf Medium"/>
              </a:rPr>
              <a:t>Annesha Basu</a:t>
            </a:r>
          </a:p>
        </p:txBody>
      </p:sp>
      <p:pic>
        <p:nvPicPr>
          <p:cNvPr name="Picture 6" id="6"/>
          <p:cNvPicPr>
            <a:picLocks noChangeAspect="true"/>
          </p:cNvPicPr>
          <p:nvPr/>
        </p:nvPicPr>
        <p:blipFill>
          <a:blip r:embed="rId4"/>
          <a:srcRect l="14800" t="0" r="32621" b="0"/>
          <a:stretch>
            <a:fillRect/>
          </a:stretch>
        </p:blipFill>
        <p:spPr>
          <a:xfrm flipH="false" flipV="false" rot="0">
            <a:off x="13390733" y="681138"/>
            <a:ext cx="3728711" cy="3275756"/>
          </a:xfrm>
          <a:prstGeom prst="rect">
            <a:avLst/>
          </a:prstGeom>
        </p:spPr>
      </p:pic>
      <p:pic>
        <p:nvPicPr>
          <p:cNvPr name="Picture 7" id="7"/>
          <p:cNvPicPr>
            <a:picLocks noChangeAspect="true"/>
          </p:cNvPicPr>
          <p:nvPr/>
        </p:nvPicPr>
        <p:blipFill>
          <a:blip r:embed="rId5"/>
          <a:srcRect l="6763" t="720" r="7515" b="0"/>
          <a:stretch>
            <a:fillRect/>
          </a:stretch>
        </p:blipFill>
        <p:spPr>
          <a:xfrm flipH="false" flipV="false" rot="0">
            <a:off x="10304965" y="1059480"/>
            <a:ext cx="3382424" cy="4084020"/>
          </a:xfrm>
          <a:prstGeom prst="rect">
            <a:avLst/>
          </a:prstGeom>
        </p:spPr>
      </p:pic>
      <p:pic>
        <p:nvPicPr>
          <p:cNvPr name="Picture 8" id="8"/>
          <p:cNvPicPr>
            <a:picLocks noChangeAspect="true"/>
          </p:cNvPicPr>
          <p:nvPr/>
        </p:nvPicPr>
        <p:blipFill>
          <a:blip r:embed="rId6"/>
          <a:srcRect l="18565" t="5062" r="10626" b="51972"/>
          <a:stretch>
            <a:fillRect/>
          </a:stretch>
        </p:blipFill>
        <p:spPr>
          <a:xfrm flipH="false" flipV="false" rot="0">
            <a:off x="6629039" y="2505207"/>
            <a:ext cx="4226689" cy="3847033"/>
          </a:xfrm>
          <a:prstGeom prst="rect">
            <a:avLst/>
          </a:prstGeom>
        </p:spPr>
      </p:pic>
      <p:pic>
        <p:nvPicPr>
          <p:cNvPr name="Picture 9" id="9"/>
          <p:cNvPicPr>
            <a:picLocks noChangeAspect="true"/>
          </p:cNvPicPr>
          <p:nvPr/>
        </p:nvPicPr>
        <p:blipFill>
          <a:blip r:embed="rId7"/>
          <a:srcRect l="11720" t="7423" r="5696" b="42293"/>
          <a:stretch>
            <a:fillRect/>
          </a:stretch>
        </p:blipFill>
        <p:spPr>
          <a:xfrm flipH="false" flipV="false" rot="0">
            <a:off x="7758630" y="5806521"/>
            <a:ext cx="3730978" cy="4035165"/>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C5E5E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915201" y="-349108"/>
            <a:ext cx="5807268" cy="4355451"/>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97544" y="4355451"/>
            <a:ext cx="2997656" cy="2997656"/>
          </a:xfrm>
          <a:prstGeom prst="rect">
            <a:avLst/>
          </a:prstGeom>
        </p:spPr>
      </p:pic>
      <p:sp>
        <p:nvSpPr>
          <p:cNvPr name="TextBox 4" id="4"/>
          <p:cNvSpPr txBox="true"/>
          <p:nvPr/>
        </p:nvSpPr>
        <p:spPr>
          <a:xfrm rot="0">
            <a:off x="1028700" y="1355076"/>
            <a:ext cx="11136106" cy="3000375"/>
          </a:xfrm>
          <a:prstGeom prst="rect">
            <a:avLst/>
          </a:prstGeom>
        </p:spPr>
        <p:txBody>
          <a:bodyPr anchor="t" rtlCol="false" tIns="0" lIns="0" bIns="0" rIns="0">
            <a:spAutoFit/>
          </a:bodyPr>
          <a:lstStyle/>
          <a:p>
            <a:pPr algn="l" marL="0" indent="0" lvl="0">
              <a:lnSpc>
                <a:spcPts val="10800"/>
              </a:lnSpc>
              <a:spcBef>
                <a:spcPct val="0"/>
              </a:spcBef>
            </a:pPr>
            <a:r>
              <a:rPr lang="en-US" sz="9000">
                <a:solidFill>
                  <a:srgbClr val="233245"/>
                </a:solidFill>
                <a:latin typeface="Agrandir Black"/>
              </a:rPr>
              <a:t>What is machine learning?</a:t>
            </a:r>
          </a:p>
        </p:txBody>
      </p:sp>
      <p:sp>
        <p:nvSpPr>
          <p:cNvPr name="TextBox 5" id="5"/>
          <p:cNvSpPr txBox="true"/>
          <p:nvPr/>
        </p:nvSpPr>
        <p:spPr>
          <a:xfrm rot="0">
            <a:off x="3814069" y="5010150"/>
            <a:ext cx="13831362" cy="4847591"/>
          </a:xfrm>
          <a:prstGeom prst="rect">
            <a:avLst/>
          </a:prstGeom>
        </p:spPr>
        <p:txBody>
          <a:bodyPr anchor="t" rtlCol="false" tIns="0" lIns="0" bIns="0" rIns="0">
            <a:spAutoFit/>
          </a:bodyPr>
          <a:lstStyle/>
          <a:p>
            <a:pPr>
              <a:lnSpc>
                <a:spcPts val="4759"/>
              </a:lnSpc>
            </a:pPr>
            <a:r>
              <a:rPr lang="en-US" sz="3399">
                <a:solidFill>
                  <a:srgbClr val="435876"/>
                </a:solidFill>
                <a:latin typeface="Kollektif"/>
              </a:rPr>
              <a:t>Machine learning (ML) is a field of inquiry devoted to understanding and building methods that "learn" – that is, methods that leverage data to improve performance on some set of tasks. It is seen as a part of artificial intelligence. Machine learning algorithms build a model based on sample data, known as training data, in order to make predictions or decisions without being explicitly programmed to do so.</a:t>
            </a:r>
          </a:p>
          <a:p>
            <a:pPr>
              <a:lnSpc>
                <a:spcPts val="4759"/>
              </a:lnSpc>
              <a:spcBef>
                <a:spcPct val="0"/>
              </a:spcBef>
            </a:pPr>
            <a:r>
              <a:rPr lang="en-US" sz="3399">
                <a:solidFill>
                  <a:srgbClr val="435876"/>
                </a:solidFill>
                <a:latin typeface="Kollektif"/>
              </a:rPr>
              <a:t>                     In its application across business problems, machine learning is also referred to as </a:t>
            </a:r>
            <a:r>
              <a:rPr lang="en-US" sz="3399">
                <a:solidFill>
                  <a:srgbClr val="435876"/>
                </a:solidFill>
                <a:latin typeface="Kollektif Italics"/>
              </a:rPr>
              <a:t>predictive analytics</a:t>
            </a:r>
            <a:r>
              <a:rPr lang="en-US" sz="3399">
                <a:solidFill>
                  <a:srgbClr val="435876"/>
                </a:solidFill>
                <a:latin typeface="Kollektif"/>
              </a:rPr>
              <a: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C5E5E0"/>
        </a:solidFill>
      </p:bgPr>
    </p:bg>
    <p:spTree>
      <p:nvGrpSpPr>
        <p:cNvPr id="1" name=""/>
        <p:cNvGrpSpPr/>
        <p:nvPr/>
      </p:nvGrpSpPr>
      <p:grpSpPr>
        <a:xfrm>
          <a:off x="0" y="0"/>
          <a:ext cx="0" cy="0"/>
          <a:chOff x="0" y="0"/>
          <a:chExt cx="0" cy="0"/>
        </a:xfrm>
      </p:grpSpPr>
      <p:grpSp>
        <p:nvGrpSpPr>
          <p:cNvPr name="Group 2" id="2"/>
          <p:cNvGrpSpPr/>
          <p:nvPr/>
        </p:nvGrpSpPr>
        <p:grpSpPr>
          <a:xfrm rot="0">
            <a:off x="277434" y="3329781"/>
            <a:ext cx="15175393" cy="7493381"/>
            <a:chOff x="0" y="0"/>
            <a:chExt cx="6148728" cy="3036149"/>
          </a:xfrm>
        </p:grpSpPr>
        <p:sp>
          <p:nvSpPr>
            <p:cNvPr name="Freeform 3" id="3"/>
            <p:cNvSpPr/>
            <p:nvPr/>
          </p:nvSpPr>
          <p:spPr>
            <a:xfrm>
              <a:off x="1563063" y="0"/>
              <a:ext cx="3022601" cy="3036149"/>
            </a:xfrm>
            <a:custGeom>
              <a:avLst/>
              <a:gdLst/>
              <a:ahLst/>
              <a:cxnLst/>
              <a:rect r="r" b="b" t="t" l="l"/>
              <a:pathLst>
                <a:path h="3036149" w="3022601">
                  <a:moveTo>
                    <a:pt x="1511301" y="0"/>
                  </a:moveTo>
                  <a:cubicBezTo>
                    <a:pt x="2347060" y="3738"/>
                    <a:pt x="3022602" y="682307"/>
                    <a:pt x="3022602" y="1518075"/>
                  </a:cubicBezTo>
                  <a:cubicBezTo>
                    <a:pt x="3022602" y="2353842"/>
                    <a:pt x="2347060" y="3032412"/>
                    <a:pt x="1511301" y="3036149"/>
                  </a:cubicBezTo>
                  <a:cubicBezTo>
                    <a:pt x="675541" y="3032412"/>
                    <a:pt x="0" y="2353842"/>
                    <a:pt x="0" y="1518075"/>
                  </a:cubicBezTo>
                  <a:cubicBezTo>
                    <a:pt x="0" y="682307"/>
                    <a:pt x="675541" y="3738"/>
                    <a:pt x="1511301" y="0"/>
                  </a:cubicBezTo>
                  <a:close/>
                </a:path>
              </a:pathLst>
            </a:custGeom>
            <a:solidFill>
              <a:srgbClr val="F8F3E1"/>
            </a:solidFill>
          </p:spPr>
        </p:sp>
        <p:sp>
          <p:nvSpPr>
            <p:cNvPr name="TextBox 4" id="4"/>
            <p:cNvSpPr txBox="true"/>
            <p:nvPr/>
          </p:nvSpPr>
          <p:spPr>
            <a:xfrm>
              <a:off x="76200" y="-19050"/>
              <a:ext cx="660400" cy="755650"/>
            </a:xfrm>
            <a:prstGeom prst="rect">
              <a:avLst/>
            </a:prstGeom>
          </p:spPr>
          <p:txBody>
            <a:bodyPr anchor="ctr" rtlCol="false" tIns="50800" lIns="50800" bIns="50800" rIns="50800"/>
            <a:lstStyle/>
            <a:p>
              <a:pPr algn="ctr">
                <a:lnSpc>
                  <a:spcPts val="3359"/>
                </a:lnSpc>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5892211" y="4757133"/>
            <a:ext cx="4114800" cy="4114800"/>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269966"/>
            <a:ext cx="2425191" cy="4114800"/>
          </a:xfrm>
          <a:prstGeom prst="rect">
            <a:avLst/>
          </a:prstGeom>
        </p:spPr>
      </p:pic>
      <p:pic>
        <p:nvPicPr>
          <p:cNvPr name="Picture 7" id="7"/>
          <p:cNvPicPr>
            <a:picLocks noChangeAspect="true"/>
          </p:cNvPicPr>
          <p:nvPr/>
        </p:nvPicPr>
        <p:blipFill>
          <a:blip r:embed="rId6"/>
          <a:srcRect l="0" t="0" r="0" b="0"/>
          <a:stretch>
            <a:fillRect/>
          </a:stretch>
        </p:blipFill>
        <p:spPr>
          <a:xfrm flipH="false" flipV="false" rot="0">
            <a:off x="10007011" y="384159"/>
            <a:ext cx="7739777" cy="4372974"/>
          </a:xfrm>
          <a:prstGeom prst="rect">
            <a:avLst/>
          </a:prstGeom>
        </p:spPr>
      </p:pic>
      <p:sp>
        <p:nvSpPr>
          <p:cNvPr name="TextBox 8" id="8"/>
          <p:cNvSpPr txBox="true"/>
          <p:nvPr/>
        </p:nvSpPr>
        <p:spPr>
          <a:xfrm rot="0">
            <a:off x="1381322" y="1748077"/>
            <a:ext cx="6317392" cy="1240462"/>
          </a:xfrm>
          <a:prstGeom prst="rect">
            <a:avLst/>
          </a:prstGeom>
        </p:spPr>
        <p:txBody>
          <a:bodyPr anchor="t" rtlCol="false" tIns="0" lIns="0" bIns="0" rIns="0">
            <a:spAutoFit/>
          </a:bodyPr>
          <a:lstStyle/>
          <a:p>
            <a:pPr algn="l" marL="0" indent="0" lvl="0">
              <a:lnSpc>
                <a:spcPts val="8299"/>
              </a:lnSpc>
              <a:spcBef>
                <a:spcPct val="0"/>
              </a:spcBef>
            </a:pPr>
            <a:r>
              <a:rPr lang="en-US" sz="6916">
                <a:solidFill>
                  <a:srgbClr val="233245"/>
                </a:solidFill>
                <a:latin typeface="Agrandir Black Italics"/>
              </a:rPr>
              <a:t>Introduction:</a:t>
            </a:r>
          </a:p>
        </p:txBody>
      </p:sp>
      <p:sp>
        <p:nvSpPr>
          <p:cNvPr name="TextBox 9" id="9"/>
          <p:cNvSpPr txBox="true"/>
          <p:nvPr/>
        </p:nvSpPr>
        <p:spPr>
          <a:xfrm rot="0">
            <a:off x="1913166" y="4642833"/>
            <a:ext cx="13027636" cy="4752976"/>
          </a:xfrm>
          <a:prstGeom prst="rect">
            <a:avLst/>
          </a:prstGeom>
        </p:spPr>
        <p:txBody>
          <a:bodyPr anchor="t" rtlCol="false" tIns="0" lIns="0" bIns="0" rIns="0">
            <a:spAutoFit/>
          </a:bodyPr>
          <a:lstStyle/>
          <a:p>
            <a:pPr>
              <a:lnSpc>
                <a:spcPts val="4199"/>
              </a:lnSpc>
            </a:pPr>
            <a:r>
              <a:rPr lang="en-US" sz="2999">
                <a:solidFill>
                  <a:srgbClr val="1E7B51"/>
                </a:solidFill>
                <a:latin typeface="Kollektif"/>
              </a:rPr>
              <a:t>A recommendation system is a type of information filtering system which attempts to predict the preferences of a user y,and make suggestion based on these preferences. For E.g people who buy the Apple MacBook also buy a USB-C to USB Adapter ,they can recommend the Adapter to an user who a MacBook to his cart.</a:t>
            </a:r>
          </a:p>
          <a:p>
            <a:pPr>
              <a:lnSpc>
                <a:spcPts val="4199"/>
              </a:lnSpc>
            </a:pPr>
          </a:p>
          <a:p>
            <a:pPr marL="0" indent="0" lvl="0">
              <a:lnSpc>
                <a:spcPts val="4199"/>
              </a:lnSpc>
              <a:spcBef>
                <a:spcPct val="0"/>
              </a:spcBef>
            </a:pPr>
            <a:r>
              <a:rPr lang="en-US" sz="2999">
                <a:solidFill>
                  <a:srgbClr val="1E7B51"/>
                </a:solidFill>
                <a:latin typeface="Kollektif"/>
              </a:rPr>
              <a:t>TensorFlow is a free and open-source software library for machine learning and artificial intelligence. It can be used across a range of tasks but has a particular focus on training and inference of deep neural networks.</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C5E5E0"/>
        </a:solidFill>
      </p:bgPr>
    </p:bg>
    <p:spTree>
      <p:nvGrpSpPr>
        <p:cNvPr id="1" name=""/>
        <p:cNvGrpSpPr/>
        <p:nvPr/>
      </p:nvGrpSpPr>
      <p:grpSpPr>
        <a:xfrm>
          <a:off x="0" y="0"/>
          <a:ext cx="0" cy="0"/>
          <a:chOff x="0" y="0"/>
          <a:chExt cx="0" cy="0"/>
        </a:xfrm>
      </p:grpSpPr>
      <p:sp>
        <p:nvSpPr>
          <p:cNvPr name="TextBox 2" id="2"/>
          <p:cNvSpPr txBox="true"/>
          <p:nvPr/>
        </p:nvSpPr>
        <p:spPr>
          <a:xfrm rot="0">
            <a:off x="768278" y="866775"/>
            <a:ext cx="14281463" cy="1061370"/>
          </a:xfrm>
          <a:prstGeom prst="rect">
            <a:avLst/>
          </a:prstGeom>
        </p:spPr>
        <p:txBody>
          <a:bodyPr anchor="t" rtlCol="false" tIns="0" lIns="0" bIns="0" rIns="0">
            <a:spAutoFit/>
          </a:bodyPr>
          <a:lstStyle/>
          <a:p>
            <a:pPr algn="l" marL="0" indent="0" lvl="0">
              <a:lnSpc>
                <a:spcPts val="7082"/>
              </a:lnSpc>
              <a:spcBef>
                <a:spcPct val="0"/>
              </a:spcBef>
            </a:pPr>
            <a:r>
              <a:rPr lang="en-US" sz="5901">
                <a:solidFill>
                  <a:srgbClr val="233245"/>
                </a:solidFill>
                <a:latin typeface="Agrandir Black"/>
              </a:rPr>
              <a:t>Types of Recommendation System: </a:t>
            </a:r>
          </a:p>
        </p:txBody>
      </p:sp>
      <p:grpSp>
        <p:nvGrpSpPr>
          <p:cNvPr name="Group 3" id="3"/>
          <p:cNvGrpSpPr/>
          <p:nvPr/>
        </p:nvGrpSpPr>
        <p:grpSpPr>
          <a:xfrm rot="0">
            <a:off x="6849694" y="2046082"/>
            <a:ext cx="4416824" cy="1615852"/>
            <a:chOff x="0" y="0"/>
            <a:chExt cx="1031044" cy="377197"/>
          </a:xfrm>
        </p:grpSpPr>
        <p:sp>
          <p:nvSpPr>
            <p:cNvPr name="Freeform 4" id="4"/>
            <p:cNvSpPr/>
            <p:nvPr/>
          </p:nvSpPr>
          <p:spPr>
            <a:xfrm>
              <a:off x="453639" y="0"/>
              <a:ext cx="123765" cy="377197"/>
            </a:xfrm>
            <a:custGeom>
              <a:avLst/>
              <a:gdLst/>
              <a:ahLst/>
              <a:cxnLst/>
              <a:rect r="r" b="b" t="t" l="l"/>
              <a:pathLst>
                <a:path h="377197" w="123765">
                  <a:moveTo>
                    <a:pt x="61883" y="0"/>
                  </a:moveTo>
                  <a:lnTo>
                    <a:pt x="61883" y="0"/>
                  </a:lnTo>
                  <a:cubicBezTo>
                    <a:pt x="123765" y="118118"/>
                    <a:pt x="123765" y="259079"/>
                    <a:pt x="61883" y="377197"/>
                  </a:cubicBezTo>
                  <a:cubicBezTo>
                    <a:pt x="0" y="259079"/>
                    <a:pt x="0" y="118118"/>
                    <a:pt x="61883" y="0"/>
                  </a:cubicBezTo>
                  <a:close/>
                </a:path>
              </a:pathLst>
            </a:custGeom>
            <a:solidFill>
              <a:srgbClr val="F8F3E1"/>
            </a:solidFill>
          </p:spPr>
        </p:sp>
        <p:sp>
          <p:nvSpPr>
            <p:cNvPr name="TextBox 5" id="5"/>
            <p:cNvSpPr txBox="true"/>
            <p:nvPr/>
          </p:nvSpPr>
          <p:spPr>
            <a:xfrm>
              <a:off x="76200" y="-57150"/>
              <a:ext cx="660400" cy="793750"/>
            </a:xfrm>
            <a:prstGeom prst="rect">
              <a:avLst/>
            </a:prstGeom>
          </p:spPr>
          <p:txBody>
            <a:bodyPr anchor="ctr" rtlCol="false" tIns="50800" lIns="50800" bIns="50800" rIns="50800"/>
            <a:lstStyle/>
            <a:p>
              <a:pPr algn="ctr">
                <a:lnSpc>
                  <a:spcPts val="4759"/>
                </a:lnSpc>
              </a:pPr>
              <a:r>
                <a:rPr lang="en-US" sz="3399">
                  <a:solidFill>
                    <a:srgbClr val="233245"/>
                  </a:solidFill>
                  <a:latin typeface="Kollektif"/>
                </a:rPr>
                <a:t>Recommendation System</a:t>
              </a:r>
            </a:p>
          </p:txBody>
        </p:sp>
      </p:grpSp>
      <p:grpSp>
        <p:nvGrpSpPr>
          <p:cNvPr name="Group 6" id="6"/>
          <p:cNvGrpSpPr/>
          <p:nvPr/>
        </p:nvGrpSpPr>
        <p:grpSpPr>
          <a:xfrm rot="0">
            <a:off x="7097113" y="6751103"/>
            <a:ext cx="4416824" cy="2208412"/>
            <a:chOff x="0" y="0"/>
            <a:chExt cx="812800" cy="406400"/>
          </a:xfrm>
        </p:grpSpPr>
        <p:sp>
          <p:nvSpPr>
            <p:cNvPr name="Freeform 7" id="7"/>
            <p:cNvSpPr/>
            <p:nvPr/>
          </p:nvSpPr>
          <p:spPr>
            <a:xfrm>
              <a:off x="0" y="0"/>
              <a:ext cx="812800" cy="406400"/>
            </a:xfrm>
            <a:custGeom>
              <a:avLst/>
              <a:gdLst/>
              <a:ahLst/>
              <a:cxnLst/>
              <a:rect r="r" b="b" t="t" l="l"/>
              <a:pathLst>
                <a:path h="406400" w="812800">
                  <a:moveTo>
                    <a:pt x="609600" y="0"/>
                  </a:moveTo>
                  <a:lnTo>
                    <a:pt x="203200" y="0"/>
                  </a:lnTo>
                  <a:lnTo>
                    <a:pt x="0" y="203200"/>
                  </a:lnTo>
                  <a:lnTo>
                    <a:pt x="203200" y="406400"/>
                  </a:lnTo>
                  <a:lnTo>
                    <a:pt x="609600" y="406400"/>
                  </a:lnTo>
                  <a:lnTo>
                    <a:pt x="812800" y="203200"/>
                  </a:lnTo>
                  <a:lnTo>
                    <a:pt x="609600" y="0"/>
                  </a:lnTo>
                  <a:close/>
                </a:path>
              </a:pathLst>
            </a:custGeom>
            <a:solidFill>
              <a:srgbClr val="F8F3E1"/>
            </a:solidFill>
          </p:spPr>
        </p:sp>
        <p:sp>
          <p:nvSpPr>
            <p:cNvPr name="TextBox 8" id="8"/>
            <p:cNvSpPr txBox="true"/>
            <p:nvPr/>
          </p:nvSpPr>
          <p:spPr>
            <a:xfrm>
              <a:off x="152400" y="-123825"/>
              <a:ext cx="508000" cy="530225"/>
            </a:xfrm>
            <a:prstGeom prst="rect">
              <a:avLst/>
            </a:prstGeom>
          </p:spPr>
          <p:txBody>
            <a:bodyPr anchor="ctr" rtlCol="false" tIns="50800" lIns="50800" bIns="50800" rIns="50800"/>
            <a:lstStyle/>
            <a:p>
              <a:pPr algn="ctr">
                <a:lnSpc>
                  <a:spcPts val="4479"/>
                </a:lnSpc>
              </a:pPr>
              <a:r>
                <a:rPr lang="en-US" sz="3199">
                  <a:solidFill>
                    <a:srgbClr val="233245"/>
                  </a:solidFill>
                  <a:latin typeface="Kollektif"/>
                </a:rPr>
                <a:t>User dats focused</a:t>
              </a:r>
            </a:p>
          </p:txBody>
        </p:sp>
      </p:grpSp>
      <p:grpSp>
        <p:nvGrpSpPr>
          <p:cNvPr name="Group 9" id="9"/>
          <p:cNvGrpSpPr/>
          <p:nvPr/>
        </p:nvGrpSpPr>
        <p:grpSpPr>
          <a:xfrm rot="0">
            <a:off x="6935588" y="4335574"/>
            <a:ext cx="4416824" cy="1615852"/>
            <a:chOff x="0" y="0"/>
            <a:chExt cx="1031044" cy="377197"/>
          </a:xfrm>
        </p:grpSpPr>
        <p:sp>
          <p:nvSpPr>
            <p:cNvPr name="Freeform 10" id="10"/>
            <p:cNvSpPr/>
            <p:nvPr/>
          </p:nvSpPr>
          <p:spPr>
            <a:xfrm>
              <a:off x="453639" y="0"/>
              <a:ext cx="123765" cy="377197"/>
            </a:xfrm>
            <a:custGeom>
              <a:avLst/>
              <a:gdLst/>
              <a:ahLst/>
              <a:cxnLst/>
              <a:rect r="r" b="b" t="t" l="l"/>
              <a:pathLst>
                <a:path h="377197" w="123765">
                  <a:moveTo>
                    <a:pt x="61883" y="0"/>
                  </a:moveTo>
                  <a:lnTo>
                    <a:pt x="61883" y="0"/>
                  </a:lnTo>
                  <a:cubicBezTo>
                    <a:pt x="123765" y="118118"/>
                    <a:pt x="123765" y="259079"/>
                    <a:pt x="61883" y="377197"/>
                  </a:cubicBezTo>
                  <a:cubicBezTo>
                    <a:pt x="0" y="259079"/>
                    <a:pt x="0" y="118118"/>
                    <a:pt x="61883" y="0"/>
                  </a:cubicBezTo>
                  <a:close/>
                </a:path>
              </a:pathLst>
            </a:custGeom>
            <a:solidFill>
              <a:srgbClr val="F8F3E1"/>
            </a:solidFill>
          </p:spPr>
        </p:sp>
        <p:sp>
          <p:nvSpPr>
            <p:cNvPr name="TextBox 11" id="11"/>
            <p:cNvSpPr txBox="true"/>
            <p:nvPr/>
          </p:nvSpPr>
          <p:spPr>
            <a:xfrm>
              <a:off x="76200" y="-47625"/>
              <a:ext cx="660400" cy="784225"/>
            </a:xfrm>
            <a:prstGeom prst="rect">
              <a:avLst/>
            </a:prstGeom>
          </p:spPr>
          <p:txBody>
            <a:bodyPr anchor="ctr" rtlCol="false" tIns="50800" lIns="50800" bIns="50800" rIns="50800"/>
            <a:lstStyle/>
            <a:p>
              <a:pPr algn="ctr">
                <a:lnSpc>
                  <a:spcPts val="4479"/>
                </a:lnSpc>
              </a:pPr>
              <a:r>
                <a:rPr lang="en-US" sz="3199">
                  <a:solidFill>
                    <a:srgbClr val="233245"/>
                  </a:solidFill>
                  <a:latin typeface="Kollektif"/>
                </a:rPr>
                <a:t>Collaborating Filtering</a:t>
              </a:r>
            </a:p>
          </p:txBody>
        </p:sp>
      </p:grpSp>
      <p:grpSp>
        <p:nvGrpSpPr>
          <p:cNvPr name="Group 12" id="12"/>
          <p:cNvGrpSpPr/>
          <p:nvPr/>
        </p:nvGrpSpPr>
        <p:grpSpPr>
          <a:xfrm rot="0">
            <a:off x="12327810" y="6750759"/>
            <a:ext cx="4416824" cy="2208412"/>
            <a:chOff x="0" y="0"/>
            <a:chExt cx="812800" cy="406400"/>
          </a:xfrm>
        </p:grpSpPr>
        <p:sp>
          <p:nvSpPr>
            <p:cNvPr name="Freeform 13" id="13"/>
            <p:cNvSpPr/>
            <p:nvPr/>
          </p:nvSpPr>
          <p:spPr>
            <a:xfrm>
              <a:off x="0" y="0"/>
              <a:ext cx="812800" cy="406400"/>
            </a:xfrm>
            <a:custGeom>
              <a:avLst/>
              <a:gdLst/>
              <a:ahLst/>
              <a:cxnLst/>
              <a:rect r="r" b="b" t="t" l="l"/>
              <a:pathLst>
                <a:path h="406400" w="812800">
                  <a:moveTo>
                    <a:pt x="609600" y="0"/>
                  </a:moveTo>
                  <a:lnTo>
                    <a:pt x="203200" y="0"/>
                  </a:lnTo>
                  <a:lnTo>
                    <a:pt x="0" y="203200"/>
                  </a:lnTo>
                  <a:lnTo>
                    <a:pt x="203200" y="406400"/>
                  </a:lnTo>
                  <a:lnTo>
                    <a:pt x="609600" y="406400"/>
                  </a:lnTo>
                  <a:lnTo>
                    <a:pt x="812800" y="203200"/>
                  </a:lnTo>
                  <a:lnTo>
                    <a:pt x="609600" y="0"/>
                  </a:lnTo>
                  <a:close/>
                </a:path>
              </a:pathLst>
            </a:custGeom>
            <a:solidFill>
              <a:srgbClr val="F8F3E1"/>
            </a:solidFill>
          </p:spPr>
        </p:sp>
        <p:sp>
          <p:nvSpPr>
            <p:cNvPr name="TextBox 14" id="14"/>
            <p:cNvSpPr txBox="true"/>
            <p:nvPr/>
          </p:nvSpPr>
          <p:spPr>
            <a:xfrm>
              <a:off x="152400" y="-123825"/>
              <a:ext cx="508000" cy="530225"/>
            </a:xfrm>
            <a:prstGeom prst="rect">
              <a:avLst/>
            </a:prstGeom>
          </p:spPr>
          <p:txBody>
            <a:bodyPr anchor="ctr" rtlCol="false" tIns="50800" lIns="50800" bIns="50800" rIns="50800"/>
            <a:lstStyle/>
            <a:p>
              <a:pPr algn="ctr">
                <a:lnSpc>
                  <a:spcPts val="4479"/>
                </a:lnSpc>
              </a:pPr>
              <a:r>
                <a:rPr lang="en-US" sz="3199">
                  <a:solidFill>
                    <a:srgbClr val="233245"/>
                  </a:solidFill>
                  <a:latin typeface="Kollektif"/>
                </a:rPr>
                <a:t>Uses both item and user data</a:t>
              </a:r>
            </a:p>
          </p:txBody>
        </p:sp>
      </p:grpSp>
      <p:grpSp>
        <p:nvGrpSpPr>
          <p:cNvPr name="Group 15" id="15"/>
          <p:cNvGrpSpPr/>
          <p:nvPr/>
        </p:nvGrpSpPr>
        <p:grpSpPr>
          <a:xfrm rot="0">
            <a:off x="1321952" y="6750759"/>
            <a:ext cx="4416824" cy="2208412"/>
            <a:chOff x="0" y="0"/>
            <a:chExt cx="812800" cy="406400"/>
          </a:xfrm>
        </p:grpSpPr>
        <p:sp>
          <p:nvSpPr>
            <p:cNvPr name="Freeform 16" id="16"/>
            <p:cNvSpPr/>
            <p:nvPr/>
          </p:nvSpPr>
          <p:spPr>
            <a:xfrm>
              <a:off x="0" y="0"/>
              <a:ext cx="812800" cy="406400"/>
            </a:xfrm>
            <a:custGeom>
              <a:avLst/>
              <a:gdLst/>
              <a:ahLst/>
              <a:cxnLst/>
              <a:rect r="r" b="b" t="t" l="l"/>
              <a:pathLst>
                <a:path h="406400" w="812800">
                  <a:moveTo>
                    <a:pt x="609600" y="0"/>
                  </a:moveTo>
                  <a:lnTo>
                    <a:pt x="203200" y="0"/>
                  </a:lnTo>
                  <a:lnTo>
                    <a:pt x="0" y="203200"/>
                  </a:lnTo>
                  <a:lnTo>
                    <a:pt x="203200" y="406400"/>
                  </a:lnTo>
                  <a:lnTo>
                    <a:pt x="609600" y="406400"/>
                  </a:lnTo>
                  <a:lnTo>
                    <a:pt x="812800" y="203200"/>
                  </a:lnTo>
                  <a:lnTo>
                    <a:pt x="609600" y="0"/>
                  </a:lnTo>
                  <a:close/>
                </a:path>
              </a:pathLst>
            </a:custGeom>
            <a:solidFill>
              <a:srgbClr val="F8F3E1"/>
            </a:solidFill>
          </p:spPr>
        </p:sp>
        <p:sp>
          <p:nvSpPr>
            <p:cNvPr name="TextBox 17" id="17"/>
            <p:cNvSpPr txBox="true"/>
            <p:nvPr/>
          </p:nvSpPr>
          <p:spPr>
            <a:xfrm>
              <a:off x="152400" y="-123825"/>
              <a:ext cx="508000" cy="530225"/>
            </a:xfrm>
            <a:prstGeom prst="rect">
              <a:avLst/>
            </a:prstGeom>
          </p:spPr>
          <p:txBody>
            <a:bodyPr anchor="ctr" rtlCol="false" tIns="50800" lIns="50800" bIns="50800" rIns="50800"/>
            <a:lstStyle/>
            <a:p>
              <a:pPr algn="ctr">
                <a:lnSpc>
                  <a:spcPts val="4479"/>
                </a:lnSpc>
              </a:pPr>
              <a:r>
                <a:rPr lang="en-US" sz="3199">
                  <a:solidFill>
                    <a:srgbClr val="233245"/>
                  </a:solidFill>
                  <a:latin typeface="Kollektif"/>
                </a:rPr>
                <a:t>Item data focused</a:t>
              </a:r>
            </a:p>
          </p:txBody>
        </p:sp>
      </p:grpSp>
      <p:grpSp>
        <p:nvGrpSpPr>
          <p:cNvPr name="Group 18" id="18"/>
          <p:cNvGrpSpPr/>
          <p:nvPr/>
        </p:nvGrpSpPr>
        <p:grpSpPr>
          <a:xfrm rot="0">
            <a:off x="12280969" y="4456807"/>
            <a:ext cx="4416824" cy="1615852"/>
            <a:chOff x="0" y="0"/>
            <a:chExt cx="1031044" cy="377197"/>
          </a:xfrm>
        </p:grpSpPr>
        <p:sp>
          <p:nvSpPr>
            <p:cNvPr name="Freeform 19" id="19"/>
            <p:cNvSpPr/>
            <p:nvPr/>
          </p:nvSpPr>
          <p:spPr>
            <a:xfrm>
              <a:off x="453639" y="0"/>
              <a:ext cx="123765" cy="377197"/>
            </a:xfrm>
            <a:custGeom>
              <a:avLst/>
              <a:gdLst/>
              <a:ahLst/>
              <a:cxnLst/>
              <a:rect r="r" b="b" t="t" l="l"/>
              <a:pathLst>
                <a:path h="377197" w="123765">
                  <a:moveTo>
                    <a:pt x="61883" y="0"/>
                  </a:moveTo>
                  <a:lnTo>
                    <a:pt x="61883" y="0"/>
                  </a:lnTo>
                  <a:cubicBezTo>
                    <a:pt x="123765" y="118118"/>
                    <a:pt x="123765" y="259079"/>
                    <a:pt x="61883" y="377197"/>
                  </a:cubicBezTo>
                  <a:cubicBezTo>
                    <a:pt x="0" y="259079"/>
                    <a:pt x="0" y="118118"/>
                    <a:pt x="61883" y="0"/>
                  </a:cubicBezTo>
                  <a:close/>
                </a:path>
              </a:pathLst>
            </a:custGeom>
            <a:solidFill>
              <a:srgbClr val="F8F3E1"/>
            </a:solidFill>
          </p:spPr>
        </p:sp>
        <p:sp>
          <p:nvSpPr>
            <p:cNvPr name="TextBox 20" id="20"/>
            <p:cNvSpPr txBox="true"/>
            <p:nvPr/>
          </p:nvSpPr>
          <p:spPr>
            <a:xfrm>
              <a:off x="76200" y="-47625"/>
              <a:ext cx="660400" cy="784225"/>
            </a:xfrm>
            <a:prstGeom prst="rect">
              <a:avLst/>
            </a:prstGeom>
          </p:spPr>
          <p:txBody>
            <a:bodyPr anchor="ctr" rtlCol="false" tIns="50800" lIns="50800" bIns="50800" rIns="50800"/>
            <a:lstStyle/>
            <a:p>
              <a:pPr algn="ctr">
                <a:lnSpc>
                  <a:spcPts val="4479"/>
                </a:lnSpc>
              </a:pPr>
              <a:r>
                <a:rPr lang="en-US" sz="3199">
                  <a:solidFill>
                    <a:srgbClr val="233245"/>
                  </a:solidFill>
                  <a:latin typeface="Kollektif"/>
                </a:rPr>
                <a:t>Hybrid reccomendation</a:t>
              </a:r>
            </a:p>
          </p:txBody>
        </p:sp>
      </p:grpSp>
      <p:grpSp>
        <p:nvGrpSpPr>
          <p:cNvPr name="Group 21" id="21"/>
          <p:cNvGrpSpPr/>
          <p:nvPr/>
        </p:nvGrpSpPr>
        <p:grpSpPr>
          <a:xfrm rot="0">
            <a:off x="1321952" y="4336677"/>
            <a:ext cx="4416824" cy="1615852"/>
            <a:chOff x="0" y="0"/>
            <a:chExt cx="1031044" cy="377197"/>
          </a:xfrm>
        </p:grpSpPr>
        <p:sp>
          <p:nvSpPr>
            <p:cNvPr name="Freeform 22" id="22"/>
            <p:cNvSpPr/>
            <p:nvPr/>
          </p:nvSpPr>
          <p:spPr>
            <a:xfrm>
              <a:off x="453639" y="0"/>
              <a:ext cx="123765" cy="377197"/>
            </a:xfrm>
            <a:custGeom>
              <a:avLst/>
              <a:gdLst/>
              <a:ahLst/>
              <a:cxnLst/>
              <a:rect r="r" b="b" t="t" l="l"/>
              <a:pathLst>
                <a:path h="377197" w="123765">
                  <a:moveTo>
                    <a:pt x="61883" y="0"/>
                  </a:moveTo>
                  <a:lnTo>
                    <a:pt x="61883" y="0"/>
                  </a:lnTo>
                  <a:cubicBezTo>
                    <a:pt x="123765" y="118118"/>
                    <a:pt x="123765" y="259079"/>
                    <a:pt x="61883" y="377197"/>
                  </a:cubicBezTo>
                  <a:cubicBezTo>
                    <a:pt x="0" y="259079"/>
                    <a:pt x="0" y="118118"/>
                    <a:pt x="61883" y="0"/>
                  </a:cubicBezTo>
                  <a:close/>
                </a:path>
              </a:pathLst>
            </a:custGeom>
            <a:solidFill>
              <a:srgbClr val="F8F3E1"/>
            </a:solidFill>
          </p:spPr>
        </p:sp>
        <p:sp>
          <p:nvSpPr>
            <p:cNvPr name="TextBox 23" id="23"/>
            <p:cNvSpPr txBox="true"/>
            <p:nvPr/>
          </p:nvSpPr>
          <p:spPr>
            <a:xfrm>
              <a:off x="76200" y="-47625"/>
              <a:ext cx="660400" cy="784225"/>
            </a:xfrm>
            <a:prstGeom prst="rect">
              <a:avLst/>
            </a:prstGeom>
          </p:spPr>
          <p:txBody>
            <a:bodyPr anchor="ctr" rtlCol="false" tIns="50800" lIns="50800" bIns="50800" rIns="50800"/>
            <a:lstStyle/>
            <a:p>
              <a:pPr algn="ctr">
                <a:lnSpc>
                  <a:spcPts val="4479"/>
                </a:lnSpc>
              </a:pPr>
              <a:r>
                <a:rPr lang="en-US" sz="3199">
                  <a:solidFill>
                    <a:srgbClr val="233245"/>
                  </a:solidFill>
                  <a:latin typeface="Kollektif"/>
                </a:rPr>
                <a:t>Content Based Filtering</a:t>
              </a:r>
            </a:p>
          </p:txBody>
        </p:sp>
      </p:grpSp>
      <p:sp>
        <p:nvSpPr>
          <p:cNvPr name="AutoShape 24" id="24"/>
          <p:cNvSpPr/>
          <p:nvPr/>
        </p:nvSpPr>
        <p:spPr>
          <a:xfrm rot="5200919">
            <a:off x="8786993" y="3979615"/>
            <a:ext cx="674950" cy="0"/>
          </a:xfrm>
          <a:prstGeom prst="line">
            <a:avLst/>
          </a:prstGeom>
          <a:ln cap="flat" w="38100">
            <a:solidFill>
              <a:srgbClr val="000000"/>
            </a:solidFill>
            <a:prstDash val="solid"/>
            <a:headEnd type="none" len="sm" w="sm"/>
            <a:tailEnd type="arrow" len="sm" w="med"/>
          </a:ln>
        </p:spPr>
      </p:sp>
      <p:sp>
        <p:nvSpPr>
          <p:cNvPr name="AutoShape 25" id="25"/>
          <p:cNvSpPr/>
          <p:nvPr/>
        </p:nvSpPr>
        <p:spPr>
          <a:xfrm rot="9899121">
            <a:off x="3464148" y="3815163"/>
            <a:ext cx="3879042" cy="0"/>
          </a:xfrm>
          <a:prstGeom prst="line">
            <a:avLst/>
          </a:prstGeom>
          <a:ln cap="flat" w="38100">
            <a:solidFill>
              <a:srgbClr val="000000"/>
            </a:solidFill>
            <a:prstDash val="solid"/>
            <a:headEnd type="none" len="sm" w="sm"/>
            <a:tailEnd type="arrow" len="sm" w="med"/>
          </a:ln>
        </p:spPr>
      </p:sp>
      <p:sp>
        <p:nvSpPr>
          <p:cNvPr name="AutoShape 26" id="26"/>
          <p:cNvSpPr/>
          <p:nvPr/>
        </p:nvSpPr>
        <p:spPr>
          <a:xfrm rot="986497">
            <a:off x="10697916" y="3889993"/>
            <a:ext cx="3870601" cy="0"/>
          </a:xfrm>
          <a:prstGeom prst="line">
            <a:avLst/>
          </a:prstGeom>
          <a:ln cap="flat" w="38100">
            <a:solidFill>
              <a:srgbClr val="000000"/>
            </a:solidFill>
            <a:prstDash val="solid"/>
            <a:headEnd type="none" len="sm" w="sm"/>
            <a:tailEnd type="arrow" len="sm" w="med"/>
          </a:ln>
        </p:spPr>
      </p:sp>
      <p:sp>
        <p:nvSpPr>
          <p:cNvPr name="AutoShape 27" id="27"/>
          <p:cNvSpPr/>
          <p:nvPr/>
        </p:nvSpPr>
        <p:spPr>
          <a:xfrm rot="-5462161">
            <a:off x="14171008" y="6392650"/>
            <a:ext cx="678228" cy="0"/>
          </a:xfrm>
          <a:prstGeom prst="line">
            <a:avLst/>
          </a:prstGeom>
          <a:ln cap="flat" w="38100">
            <a:solidFill>
              <a:srgbClr val="000000"/>
            </a:solidFill>
            <a:prstDash val="solid"/>
            <a:headEnd type="none" len="sm" w="sm"/>
            <a:tailEnd type="none" len="sm" w="sm"/>
          </a:ln>
        </p:spPr>
      </p:sp>
      <p:sp>
        <p:nvSpPr>
          <p:cNvPr name="AutoShape 28" id="28"/>
          <p:cNvSpPr/>
          <p:nvPr/>
        </p:nvSpPr>
        <p:spPr>
          <a:xfrm rot="5195476">
            <a:off x="8815292" y="6332121"/>
            <a:ext cx="801283" cy="0"/>
          </a:xfrm>
          <a:prstGeom prst="line">
            <a:avLst/>
          </a:prstGeom>
          <a:ln cap="flat" w="38100">
            <a:solidFill>
              <a:srgbClr val="000000"/>
            </a:solidFill>
            <a:prstDash val="solid"/>
            <a:headEnd type="none" len="sm" w="sm"/>
            <a:tailEnd type="none" len="sm" w="sm"/>
          </a:ln>
        </p:spPr>
      </p:sp>
      <p:sp>
        <p:nvSpPr>
          <p:cNvPr name="AutoShape 29" id="29"/>
          <p:cNvSpPr/>
          <p:nvPr/>
        </p:nvSpPr>
        <p:spPr>
          <a:xfrm rot="-5400000">
            <a:off x="3131248" y="6332594"/>
            <a:ext cx="798231"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C806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30849" y="-451523"/>
            <a:ext cx="4270126" cy="4270126"/>
          </a:xfrm>
          <a:prstGeom prst="rect">
            <a:avLst/>
          </a:prstGeom>
        </p:spPr>
      </p:pic>
      <p:grpSp>
        <p:nvGrpSpPr>
          <p:cNvPr name="Group 3" id="3"/>
          <p:cNvGrpSpPr/>
          <p:nvPr/>
        </p:nvGrpSpPr>
        <p:grpSpPr>
          <a:xfrm rot="0">
            <a:off x="4002193" y="3818603"/>
            <a:ext cx="13470599" cy="5927573"/>
            <a:chOff x="0" y="0"/>
            <a:chExt cx="3547812" cy="1561171"/>
          </a:xfrm>
        </p:grpSpPr>
        <p:sp>
          <p:nvSpPr>
            <p:cNvPr name="Freeform 4" id="4"/>
            <p:cNvSpPr/>
            <p:nvPr/>
          </p:nvSpPr>
          <p:spPr>
            <a:xfrm>
              <a:off x="0" y="0"/>
              <a:ext cx="3547812" cy="1561171"/>
            </a:xfrm>
            <a:custGeom>
              <a:avLst/>
              <a:gdLst/>
              <a:ahLst/>
              <a:cxnLst/>
              <a:rect r="r" b="b" t="t" l="l"/>
              <a:pathLst>
                <a:path h="1561171" w="3547812">
                  <a:moveTo>
                    <a:pt x="29311" y="0"/>
                  </a:moveTo>
                  <a:lnTo>
                    <a:pt x="3518501" y="0"/>
                  </a:lnTo>
                  <a:cubicBezTo>
                    <a:pt x="3534689" y="0"/>
                    <a:pt x="3547812" y="13123"/>
                    <a:pt x="3547812" y="29311"/>
                  </a:cubicBezTo>
                  <a:lnTo>
                    <a:pt x="3547812" y="1531860"/>
                  </a:lnTo>
                  <a:cubicBezTo>
                    <a:pt x="3547812" y="1539634"/>
                    <a:pt x="3544724" y="1547089"/>
                    <a:pt x="3539227" y="1552586"/>
                  </a:cubicBezTo>
                  <a:cubicBezTo>
                    <a:pt x="3533730" y="1558083"/>
                    <a:pt x="3526275" y="1561171"/>
                    <a:pt x="3518501" y="1561171"/>
                  </a:cubicBezTo>
                  <a:lnTo>
                    <a:pt x="29311" y="1561171"/>
                  </a:lnTo>
                  <a:cubicBezTo>
                    <a:pt x="21537" y="1561171"/>
                    <a:pt x="14082" y="1558083"/>
                    <a:pt x="8585" y="1552586"/>
                  </a:cubicBezTo>
                  <a:cubicBezTo>
                    <a:pt x="3088" y="1547089"/>
                    <a:pt x="0" y="1539634"/>
                    <a:pt x="0" y="1531860"/>
                  </a:cubicBezTo>
                  <a:lnTo>
                    <a:pt x="0" y="29311"/>
                  </a:lnTo>
                  <a:cubicBezTo>
                    <a:pt x="0" y="21537"/>
                    <a:pt x="3088" y="14082"/>
                    <a:pt x="8585" y="8585"/>
                  </a:cubicBezTo>
                  <a:cubicBezTo>
                    <a:pt x="14082" y="3088"/>
                    <a:pt x="21537" y="0"/>
                    <a:pt x="29311" y="0"/>
                  </a:cubicBezTo>
                  <a:close/>
                </a:path>
              </a:pathLst>
            </a:custGeom>
            <a:solidFill>
              <a:srgbClr val="00C4CC"/>
            </a:solidFill>
          </p:spPr>
        </p:sp>
        <p:sp>
          <p:nvSpPr>
            <p:cNvPr name="TextBox 5" id="5"/>
            <p:cNvSpPr txBox="true"/>
            <p:nvPr/>
          </p:nvSpPr>
          <p:spPr>
            <a:xfrm>
              <a:off x="0" y="-114300"/>
              <a:ext cx="812800" cy="927100"/>
            </a:xfrm>
            <a:prstGeom prst="rect">
              <a:avLst/>
            </a:prstGeom>
          </p:spPr>
          <p:txBody>
            <a:bodyPr anchor="ctr" rtlCol="false" tIns="50800" lIns="50800" bIns="50800" rIns="50800"/>
            <a:lstStyle/>
            <a:p>
              <a:pPr>
                <a:lnSpc>
                  <a:spcPts val="3919"/>
                </a:lnSpc>
              </a:pPr>
              <a:r>
                <a:rPr lang="en-US" sz="2799">
                  <a:solidFill>
                    <a:srgbClr val="000000"/>
                  </a:solidFill>
                  <a:latin typeface="Kollektif"/>
                </a:rPr>
                <a:t>The problem statement for the movie recommendation project using TensorFlow is to build a recommendation system that can suggest movies to users based on their viewing history and preferences.</a:t>
              </a:r>
            </a:p>
            <a:p>
              <a:pPr>
                <a:lnSpc>
                  <a:spcPts val="3919"/>
                </a:lnSpc>
              </a:pPr>
              <a:r>
                <a:rPr lang="en-US" sz="2799">
                  <a:solidFill>
                    <a:srgbClr val="000000"/>
                  </a:solidFill>
                  <a:latin typeface="Kollektif"/>
                </a:rPr>
                <a:t> The system needs to analyse the user's behaviour, such as what movies they have watched, rated, or commented on, and provide recommendations for similar movies they may like.</a:t>
              </a:r>
            </a:p>
            <a:p>
              <a:pPr>
                <a:lnSpc>
                  <a:spcPts val="3919"/>
                </a:lnSpc>
              </a:pPr>
              <a:r>
                <a:rPr lang="en-US" sz="2799">
                  <a:solidFill>
                    <a:srgbClr val="000000"/>
                  </a:solidFill>
                  <a:latin typeface="Kollektif"/>
                </a:rPr>
                <a:t> The system should consider various factors such as movie genre, cast, director, rating, and user viewing history to generate relevant and accurate recommendations. Additionally, the system should be scalable, efficient, and able to handle a large volume of data. The ultimate objective is to develop a recommendation system that provides a high-quality user experience and drives user engagement on the platform</a:t>
              </a:r>
            </a:p>
          </p:txBody>
        </p:sp>
      </p:grpSp>
      <p:pic>
        <p:nvPicPr>
          <p:cNvPr name="Picture 6" id="6"/>
          <p:cNvPicPr>
            <a:picLocks noChangeAspect="true"/>
          </p:cNvPicPr>
          <p:nvPr/>
        </p:nvPicPr>
        <p:blipFill>
          <a:blip r:embed="rId4"/>
          <a:srcRect l="0" t="0" r="0" b="0"/>
          <a:stretch>
            <a:fillRect/>
          </a:stretch>
        </p:blipFill>
        <p:spPr>
          <a:xfrm flipH="false" flipV="false" rot="0">
            <a:off x="13189750" y="0"/>
            <a:ext cx="4283042" cy="4261627"/>
          </a:xfrm>
          <a:prstGeom prst="rect">
            <a:avLst/>
          </a:prstGeom>
        </p:spPr>
      </p:pic>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87380" y="5283143"/>
            <a:ext cx="3651896" cy="3671925"/>
          </a:xfrm>
          <a:prstGeom prst="rect">
            <a:avLst/>
          </a:prstGeom>
        </p:spPr>
      </p:pic>
      <p:sp>
        <p:nvSpPr>
          <p:cNvPr name="TextBox 8" id="8"/>
          <p:cNvSpPr txBox="true"/>
          <p:nvPr/>
        </p:nvSpPr>
        <p:spPr>
          <a:xfrm rot="0">
            <a:off x="-430849" y="1621038"/>
            <a:ext cx="14733583" cy="1452802"/>
          </a:xfrm>
          <a:prstGeom prst="rect">
            <a:avLst/>
          </a:prstGeom>
        </p:spPr>
        <p:txBody>
          <a:bodyPr anchor="t" rtlCol="false" tIns="0" lIns="0" bIns="0" rIns="0">
            <a:spAutoFit/>
          </a:bodyPr>
          <a:lstStyle/>
          <a:p>
            <a:pPr algn="ctr" marL="0" indent="0" lvl="0">
              <a:lnSpc>
                <a:spcPts val="9639"/>
              </a:lnSpc>
              <a:spcBef>
                <a:spcPct val="0"/>
              </a:spcBef>
            </a:pPr>
            <a:r>
              <a:rPr lang="en-US" sz="8032">
                <a:solidFill>
                  <a:srgbClr val="FFFFFF"/>
                </a:solidFill>
                <a:latin typeface="Agrandir Black"/>
              </a:rPr>
              <a:t>Problem Statement: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BE24"/>
        </a:solidFill>
      </p:bgPr>
    </p:bg>
    <p:spTree>
      <p:nvGrpSpPr>
        <p:cNvPr id="1" name=""/>
        <p:cNvGrpSpPr/>
        <p:nvPr/>
      </p:nvGrpSpPr>
      <p:grpSpPr>
        <a:xfrm>
          <a:off x="0" y="0"/>
          <a:ext cx="0" cy="0"/>
          <a:chOff x="0" y="0"/>
          <a:chExt cx="0" cy="0"/>
        </a:xfrm>
      </p:grpSpPr>
      <p:grpSp>
        <p:nvGrpSpPr>
          <p:cNvPr name="Group 2" id="2"/>
          <p:cNvGrpSpPr/>
          <p:nvPr/>
        </p:nvGrpSpPr>
        <p:grpSpPr>
          <a:xfrm rot="0">
            <a:off x="139643" y="1714500"/>
            <a:ext cx="14874871" cy="8497839"/>
            <a:chOff x="0" y="0"/>
            <a:chExt cx="812800" cy="464343"/>
          </a:xfrm>
        </p:grpSpPr>
        <p:sp>
          <p:nvSpPr>
            <p:cNvPr name="Freeform 3" id="3"/>
            <p:cNvSpPr/>
            <p:nvPr/>
          </p:nvSpPr>
          <p:spPr>
            <a:xfrm>
              <a:off x="0" y="0"/>
              <a:ext cx="812800" cy="464343"/>
            </a:xfrm>
            <a:custGeom>
              <a:avLst/>
              <a:gdLst/>
              <a:ahLst/>
              <a:cxnLst/>
              <a:rect r="r" b="b" t="t" l="l"/>
              <a:pathLst>
                <a:path h="464343" w="812800">
                  <a:moveTo>
                    <a:pt x="0" y="0"/>
                  </a:moveTo>
                  <a:lnTo>
                    <a:pt x="812800" y="0"/>
                  </a:lnTo>
                  <a:lnTo>
                    <a:pt x="812800" y="464343"/>
                  </a:lnTo>
                  <a:lnTo>
                    <a:pt x="0" y="464343"/>
                  </a:lnTo>
                  <a:close/>
                </a:path>
              </a:pathLst>
            </a:custGeom>
            <a:solidFill>
              <a:srgbClr val="5FA9E0"/>
            </a:solidFill>
          </p:spPr>
        </p:sp>
        <p:sp>
          <p:nvSpPr>
            <p:cNvPr name="TextBox 4" id="4"/>
            <p:cNvSpPr txBox="true"/>
            <p:nvPr/>
          </p:nvSpPr>
          <p:spPr>
            <a:xfrm>
              <a:off x="0" y="-104775"/>
              <a:ext cx="812800" cy="917575"/>
            </a:xfrm>
            <a:prstGeom prst="rect">
              <a:avLst/>
            </a:prstGeom>
          </p:spPr>
          <p:txBody>
            <a:bodyPr anchor="ctr" rtlCol="false" tIns="50800" lIns="50800" bIns="50800" rIns="50800"/>
            <a:lstStyle/>
            <a:p>
              <a:pPr>
                <a:lnSpc>
                  <a:spcPts val="3779"/>
                </a:lnSpc>
              </a:pPr>
              <a:r>
                <a:rPr lang="en-US" sz="2699">
                  <a:solidFill>
                    <a:srgbClr val="000000"/>
                  </a:solidFill>
                  <a:latin typeface="Kollektif Bold"/>
                </a:rPr>
                <a:t> Cold start problem:</a:t>
              </a:r>
              <a:r>
                <a:rPr lang="en-US" sz="2699">
                  <a:solidFill>
                    <a:srgbClr val="000000"/>
                  </a:solidFill>
                  <a:latin typeface="Kollektif"/>
                </a:rPr>
                <a:t> This occurs when a new user joins the platform and has no viewing   history. In this case, the system has no data to use in generating recommendations for the user. </a:t>
              </a:r>
            </a:p>
            <a:p>
              <a:pPr>
                <a:lnSpc>
                  <a:spcPts val="3779"/>
                </a:lnSpc>
              </a:pPr>
              <a:r>
                <a:rPr lang="en-US" sz="2699">
                  <a:solidFill>
                    <a:srgbClr val="000000"/>
                  </a:solidFill>
                  <a:latin typeface="Kollektif"/>
                </a:rPr>
                <a:t> </a:t>
              </a:r>
              <a:r>
                <a:rPr lang="en-US" sz="2699">
                  <a:solidFill>
                    <a:srgbClr val="000000"/>
                  </a:solidFill>
                  <a:latin typeface="Kollektif Bold"/>
                </a:rPr>
                <a:t>Data sparsity: </a:t>
              </a:r>
              <a:r>
                <a:rPr lang="en-US" sz="2699">
                  <a:solidFill>
                    <a:srgbClr val="000000"/>
                  </a:solidFill>
                  <a:latin typeface="Kollektif"/>
                </a:rPr>
                <a:t>Users may not provide sufficient ratings or feedback on movies, leading to sparse data. Sparse data can make it challenging for the system to provide accurate recommendations.      </a:t>
              </a:r>
            </a:p>
            <a:p>
              <a:pPr>
                <a:lnSpc>
                  <a:spcPts val="3779"/>
                </a:lnSpc>
              </a:pPr>
              <a:r>
                <a:rPr lang="en-US" sz="2699">
                  <a:solidFill>
                    <a:srgbClr val="000000"/>
                  </a:solidFill>
                  <a:latin typeface="Kollektif"/>
                </a:rPr>
                <a:t> </a:t>
              </a:r>
              <a:r>
                <a:rPr lang="en-US" sz="2699">
                  <a:solidFill>
                    <a:srgbClr val="000000"/>
                  </a:solidFill>
                  <a:latin typeface="Kollektif Bold"/>
                </a:rPr>
                <a:t>Privacy concerns:</a:t>
              </a:r>
              <a:r>
                <a:rPr lang="en-US" sz="2699">
                  <a:solidFill>
                    <a:srgbClr val="000000"/>
                  </a:solidFill>
                  <a:latin typeface="Kollektif"/>
                </a:rPr>
                <a:t> Recommendation systems often involve collecting and processing user data, which can raise privacy concerns. The system must be designed to comply with data protection regulations and ensure user privacy.</a:t>
              </a:r>
            </a:p>
            <a:p>
              <a:pPr>
                <a:lnSpc>
                  <a:spcPts val="3779"/>
                </a:lnSpc>
              </a:pPr>
              <a:r>
                <a:rPr lang="en-US" sz="2699">
                  <a:solidFill>
                    <a:srgbClr val="000000"/>
                  </a:solidFill>
                  <a:latin typeface="Kollektif"/>
                </a:rPr>
                <a:t> </a:t>
              </a:r>
              <a:r>
                <a:rPr lang="en-US" sz="2699">
                  <a:solidFill>
                    <a:srgbClr val="000000"/>
                  </a:solidFill>
                  <a:latin typeface="Kollektif Bold"/>
                </a:rPr>
                <a:t>Bias:</a:t>
              </a:r>
              <a:r>
                <a:rPr lang="en-US" sz="2699">
                  <a:solidFill>
                    <a:srgbClr val="000000"/>
                  </a:solidFill>
                  <a:latin typeface="Kollektif"/>
                </a:rPr>
                <a:t> Recommendation systems may suffer from bias, which can affect the accuracy of recommendations. Bias can be introduced at different stages of the recommendation process, including data collection, algorithm design, and output. </a:t>
              </a:r>
            </a:p>
            <a:p>
              <a:pPr>
                <a:lnSpc>
                  <a:spcPts val="3779"/>
                </a:lnSpc>
              </a:pPr>
              <a:r>
                <a:rPr lang="en-US" sz="2699">
                  <a:solidFill>
                    <a:srgbClr val="000000"/>
                  </a:solidFill>
                  <a:latin typeface="Kollektif"/>
                </a:rPr>
                <a:t> </a:t>
              </a:r>
              <a:r>
                <a:rPr lang="en-US" sz="2699">
                  <a:solidFill>
                    <a:srgbClr val="000000"/>
                  </a:solidFill>
                  <a:latin typeface="Kollektif Bold"/>
                </a:rPr>
                <a:t>Transparency:</a:t>
              </a:r>
              <a:r>
                <a:rPr lang="en-US" sz="2699">
                  <a:solidFill>
                    <a:srgbClr val="000000"/>
                  </a:solidFill>
                  <a:latin typeface="Kollektif"/>
                </a:rPr>
                <a:t> It can be challenging to explain to users how the system generated a specific recommendation. The system must be designed to be transparent, providing clear explanations of how it arrived at each recommendation.</a:t>
              </a: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081296" y="4156697"/>
            <a:ext cx="5327791" cy="6130303"/>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024552" y="595799"/>
            <a:ext cx="1599628" cy="4114800"/>
          </a:xfrm>
          <a:prstGeom prst="rect">
            <a:avLst/>
          </a:prstGeom>
        </p:spPr>
      </p:pic>
      <p:sp>
        <p:nvSpPr>
          <p:cNvPr name="TextBox 7" id="7"/>
          <p:cNvSpPr txBox="true"/>
          <p:nvPr/>
        </p:nvSpPr>
        <p:spPr>
          <a:xfrm rot="0">
            <a:off x="1028700" y="771525"/>
            <a:ext cx="7378075" cy="1628775"/>
          </a:xfrm>
          <a:prstGeom prst="rect">
            <a:avLst/>
          </a:prstGeom>
        </p:spPr>
        <p:txBody>
          <a:bodyPr anchor="t" rtlCol="false" tIns="0" lIns="0" bIns="0" rIns="0">
            <a:spAutoFit/>
          </a:bodyPr>
          <a:lstStyle/>
          <a:p>
            <a:pPr algn="just" marL="0" indent="0" lvl="0">
              <a:lnSpc>
                <a:spcPts val="10800"/>
              </a:lnSpc>
              <a:spcBef>
                <a:spcPct val="0"/>
              </a:spcBef>
            </a:pPr>
            <a:r>
              <a:rPr lang="en-US" sz="9000">
                <a:solidFill>
                  <a:srgbClr val="FFFFFF"/>
                </a:solidFill>
                <a:latin typeface="Agrandir Black"/>
              </a:rPr>
              <a:t>Challenges: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F3E1"/>
        </a:solidFill>
      </p:bgPr>
    </p:bg>
    <p:spTree>
      <p:nvGrpSpPr>
        <p:cNvPr id="1" name=""/>
        <p:cNvGrpSpPr/>
        <p:nvPr/>
      </p:nvGrpSpPr>
      <p:grpSpPr>
        <a:xfrm>
          <a:off x="0" y="0"/>
          <a:ext cx="0" cy="0"/>
          <a:chOff x="0" y="0"/>
          <a:chExt cx="0" cy="0"/>
        </a:xfrm>
      </p:grpSpPr>
      <p:grpSp>
        <p:nvGrpSpPr>
          <p:cNvPr name="Group 2" id="2"/>
          <p:cNvGrpSpPr/>
          <p:nvPr/>
        </p:nvGrpSpPr>
        <p:grpSpPr>
          <a:xfrm rot="3603233">
            <a:off x="10408706" y="-4295442"/>
            <a:ext cx="5732052" cy="9979992"/>
            <a:chOff x="0" y="0"/>
            <a:chExt cx="975486" cy="1698405"/>
          </a:xfrm>
        </p:grpSpPr>
        <p:sp>
          <p:nvSpPr>
            <p:cNvPr name="Freeform 3" id="3"/>
            <p:cNvSpPr/>
            <p:nvPr/>
          </p:nvSpPr>
          <p:spPr>
            <a:xfrm>
              <a:off x="0" y="0"/>
              <a:ext cx="975486" cy="1698405"/>
            </a:xfrm>
            <a:custGeom>
              <a:avLst/>
              <a:gdLst/>
              <a:ahLst/>
              <a:cxnLst/>
              <a:rect r="r" b="b" t="t" l="l"/>
              <a:pathLst>
                <a:path h="1698405" w="975486">
                  <a:moveTo>
                    <a:pt x="203200" y="0"/>
                  </a:moveTo>
                  <a:lnTo>
                    <a:pt x="772286" y="0"/>
                  </a:lnTo>
                  <a:lnTo>
                    <a:pt x="975486" y="1698405"/>
                  </a:lnTo>
                  <a:lnTo>
                    <a:pt x="0" y="1698405"/>
                  </a:lnTo>
                  <a:lnTo>
                    <a:pt x="203200" y="0"/>
                  </a:lnTo>
                  <a:close/>
                </a:path>
              </a:pathLst>
            </a:custGeom>
            <a:solidFill>
              <a:srgbClr val="FBC02C"/>
            </a:solidFill>
          </p:spPr>
        </p:sp>
        <p:sp>
          <p:nvSpPr>
            <p:cNvPr name="TextBox 4" id="4"/>
            <p:cNvSpPr txBox="true"/>
            <p:nvPr/>
          </p:nvSpPr>
          <p:spPr>
            <a:xfrm>
              <a:off x="127000" y="-47625"/>
              <a:ext cx="558800" cy="657225"/>
            </a:xfrm>
            <a:prstGeom prst="rect">
              <a:avLst/>
            </a:prstGeom>
          </p:spPr>
          <p:txBody>
            <a:bodyPr anchor="ctr" rtlCol="false" tIns="50800" lIns="50800" bIns="50800" rIns="50800"/>
            <a:lstStyle/>
            <a:p>
              <a:pPr algn="ctr">
                <a:lnSpc>
                  <a:spcPts val="3359"/>
                </a:lnSpc>
              </a:pPr>
            </a:p>
          </p:txBody>
        </p:sp>
      </p:grpSp>
      <p:pic>
        <p:nvPicPr>
          <p:cNvPr name="Picture 5" id="5"/>
          <p:cNvPicPr>
            <a:picLocks noChangeAspect="true"/>
          </p:cNvPicPr>
          <p:nvPr/>
        </p:nvPicPr>
        <p:blipFill>
          <a:blip r:embed="rId2"/>
          <a:srcRect l="0" t="0" r="0" b="0"/>
          <a:stretch>
            <a:fillRect/>
          </a:stretch>
        </p:blipFill>
        <p:spPr>
          <a:xfrm flipH="false" flipV="false" rot="0">
            <a:off x="11251262" y="110558"/>
            <a:ext cx="6554027" cy="6935479"/>
          </a:xfrm>
          <a:prstGeom prst="rect">
            <a:avLst/>
          </a:prstGeom>
        </p:spPr>
      </p:pic>
      <p:grpSp>
        <p:nvGrpSpPr>
          <p:cNvPr name="Group 6" id="6"/>
          <p:cNvGrpSpPr/>
          <p:nvPr/>
        </p:nvGrpSpPr>
        <p:grpSpPr>
          <a:xfrm rot="-3670245">
            <a:off x="1175812" y="-3301517"/>
            <a:ext cx="5721121" cy="8722674"/>
            <a:chOff x="0" y="0"/>
            <a:chExt cx="1113968" cy="1698405"/>
          </a:xfrm>
        </p:grpSpPr>
        <p:sp>
          <p:nvSpPr>
            <p:cNvPr name="Freeform 7" id="7"/>
            <p:cNvSpPr/>
            <p:nvPr/>
          </p:nvSpPr>
          <p:spPr>
            <a:xfrm>
              <a:off x="0" y="0"/>
              <a:ext cx="1113968" cy="1698405"/>
            </a:xfrm>
            <a:custGeom>
              <a:avLst/>
              <a:gdLst/>
              <a:ahLst/>
              <a:cxnLst/>
              <a:rect r="r" b="b" t="t" l="l"/>
              <a:pathLst>
                <a:path h="1698405" w="1113968">
                  <a:moveTo>
                    <a:pt x="203200" y="0"/>
                  </a:moveTo>
                  <a:lnTo>
                    <a:pt x="910768" y="0"/>
                  </a:lnTo>
                  <a:lnTo>
                    <a:pt x="1113968" y="1698405"/>
                  </a:lnTo>
                  <a:lnTo>
                    <a:pt x="0" y="1698405"/>
                  </a:lnTo>
                  <a:lnTo>
                    <a:pt x="203200" y="0"/>
                  </a:lnTo>
                  <a:close/>
                </a:path>
              </a:pathLst>
            </a:custGeom>
            <a:solidFill>
              <a:srgbClr val="FFDE59"/>
            </a:solidFill>
          </p:spPr>
        </p:sp>
        <p:sp>
          <p:nvSpPr>
            <p:cNvPr name="TextBox 8" id="8"/>
            <p:cNvSpPr txBox="true"/>
            <p:nvPr/>
          </p:nvSpPr>
          <p:spPr>
            <a:xfrm>
              <a:off x="127000" y="-47625"/>
              <a:ext cx="558800" cy="657225"/>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251832" y="2816197"/>
            <a:ext cx="14536828" cy="7034936"/>
            <a:chOff x="0" y="0"/>
            <a:chExt cx="3828630" cy="1852823"/>
          </a:xfrm>
        </p:grpSpPr>
        <p:sp>
          <p:nvSpPr>
            <p:cNvPr name="Freeform 10" id="10"/>
            <p:cNvSpPr/>
            <p:nvPr/>
          </p:nvSpPr>
          <p:spPr>
            <a:xfrm>
              <a:off x="0" y="0"/>
              <a:ext cx="3828629" cy="1852823"/>
            </a:xfrm>
            <a:custGeom>
              <a:avLst/>
              <a:gdLst/>
              <a:ahLst/>
              <a:cxnLst/>
              <a:rect r="r" b="b" t="t" l="l"/>
              <a:pathLst>
                <a:path h="1852823" w="3828629">
                  <a:moveTo>
                    <a:pt x="0" y="0"/>
                  </a:moveTo>
                  <a:lnTo>
                    <a:pt x="3828629" y="0"/>
                  </a:lnTo>
                  <a:lnTo>
                    <a:pt x="3828629" y="1852823"/>
                  </a:lnTo>
                  <a:lnTo>
                    <a:pt x="0" y="1852823"/>
                  </a:lnTo>
                  <a:close/>
                </a:path>
              </a:pathLst>
            </a:custGeom>
            <a:solidFill>
              <a:srgbClr val="EFE88A"/>
            </a:solidFill>
          </p:spPr>
        </p:sp>
        <p:sp>
          <p:nvSpPr>
            <p:cNvPr name="TextBox 11" id="11"/>
            <p:cNvSpPr txBox="true"/>
            <p:nvPr/>
          </p:nvSpPr>
          <p:spPr>
            <a:xfrm>
              <a:off x="0" y="-114300"/>
              <a:ext cx="812800" cy="927100"/>
            </a:xfrm>
            <a:prstGeom prst="rect">
              <a:avLst/>
            </a:prstGeom>
          </p:spPr>
          <p:txBody>
            <a:bodyPr anchor="ctr" rtlCol="false" tIns="50800" lIns="50800" bIns="50800" rIns="50800"/>
            <a:lstStyle/>
            <a:p>
              <a:pPr>
                <a:lnSpc>
                  <a:spcPts val="3919"/>
                </a:lnSpc>
              </a:pPr>
              <a:r>
                <a:rPr lang="en-US" sz="2799">
                  <a:solidFill>
                    <a:srgbClr val="000000"/>
                  </a:solidFill>
                  <a:latin typeface="Kollektif"/>
                </a:rPr>
                <a:t>The solution approach for the movie recommendation project using TensorFlow involves the following steps: </a:t>
              </a:r>
            </a:p>
            <a:p>
              <a:pPr>
                <a:lnSpc>
                  <a:spcPts val="3919"/>
                </a:lnSpc>
              </a:pPr>
              <a:r>
                <a:rPr lang="en-US" sz="2799">
                  <a:solidFill>
                    <a:srgbClr val="000000"/>
                  </a:solidFill>
                  <a:latin typeface="Kollektif"/>
                </a:rPr>
                <a:t> </a:t>
              </a:r>
              <a:r>
                <a:rPr lang="en-US" sz="2799">
                  <a:solidFill>
                    <a:srgbClr val="000000"/>
                  </a:solidFill>
                  <a:latin typeface="Kollektif Bold"/>
                </a:rPr>
                <a:t>Data pre-processing:</a:t>
              </a:r>
              <a:r>
                <a:rPr lang="en-US" sz="2799">
                  <a:solidFill>
                    <a:srgbClr val="000000"/>
                  </a:solidFill>
                  <a:latin typeface="Kollektif"/>
                </a:rPr>
                <a:t> The first step is to collect and preprocess the data. This involves gathering data about movies, users, ratings, and comments. The data is then cleaned, transformed, and prepared for use in the model. </a:t>
              </a:r>
            </a:p>
            <a:p>
              <a:pPr>
                <a:lnSpc>
                  <a:spcPts val="3919"/>
                </a:lnSpc>
              </a:pPr>
              <a:r>
                <a:rPr lang="en-US" sz="2799">
                  <a:solidFill>
                    <a:srgbClr val="000000"/>
                  </a:solidFill>
                  <a:latin typeface="Kollektif"/>
                </a:rPr>
                <a:t>  </a:t>
              </a:r>
              <a:r>
                <a:rPr lang="en-US" sz="2799">
                  <a:solidFill>
                    <a:srgbClr val="000000"/>
                  </a:solidFill>
                  <a:latin typeface="Kollektif Bold"/>
                </a:rPr>
                <a:t>Model selection:</a:t>
              </a:r>
              <a:r>
                <a:rPr lang="en-US" sz="2799">
                  <a:solidFill>
                    <a:srgbClr val="000000"/>
                  </a:solidFill>
                  <a:latin typeface="Kollektif"/>
                </a:rPr>
                <a:t> The second step is to choose an appropriate model for the recommendation system. One approach is to use a deep learning model, such as a neural network, that can learn from the user's behavior and provide personalized recommendations. </a:t>
              </a:r>
            </a:p>
            <a:p>
              <a:pPr>
                <a:lnSpc>
                  <a:spcPts val="3919"/>
                </a:lnSpc>
              </a:pPr>
              <a:r>
                <a:rPr lang="en-US" sz="2799">
                  <a:solidFill>
                    <a:srgbClr val="000000"/>
                  </a:solidFill>
                  <a:latin typeface="Kollektif"/>
                </a:rPr>
                <a:t>  </a:t>
              </a:r>
              <a:r>
                <a:rPr lang="en-US" sz="2799">
                  <a:solidFill>
                    <a:srgbClr val="000000"/>
                  </a:solidFill>
                  <a:latin typeface="Kollektif Bold"/>
                </a:rPr>
                <a:t>Model training:</a:t>
              </a:r>
              <a:r>
                <a:rPr lang="en-US" sz="2799">
                  <a:solidFill>
                    <a:srgbClr val="000000"/>
                  </a:solidFill>
                  <a:latin typeface="Kollektif"/>
                </a:rPr>
                <a:t> The third step is to train the chosen model using the preprocessed data. The model is trained to learn the patterns and relationships between users, movies, and ratings.</a:t>
              </a:r>
            </a:p>
            <a:p>
              <a:pPr>
                <a:lnSpc>
                  <a:spcPts val="3919"/>
                </a:lnSpc>
              </a:pPr>
              <a:r>
                <a:rPr lang="en-US" sz="2799">
                  <a:solidFill>
                    <a:srgbClr val="000000"/>
                  </a:solidFill>
                  <a:latin typeface="Kollektif"/>
                </a:rPr>
                <a:t>  </a:t>
              </a:r>
              <a:r>
                <a:rPr lang="en-US" sz="2799">
                  <a:solidFill>
                    <a:srgbClr val="000000"/>
                  </a:solidFill>
                  <a:latin typeface="Kollektif Bold"/>
                </a:rPr>
                <a:t>Model evaluation: </a:t>
              </a:r>
              <a:r>
                <a:rPr lang="en-US" sz="2799">
                  <a:solidFill>
                    <a:srgbClr val="000000"/>
                  </a:solidFill>
                  <a:latin typeface="Kollektif"/>
                </a:rPr>
                <a:t>The fourth step is to evaluate the performance of the model. This involves testing the model's accuracy in predicting user preferences and recommending relevant movies. </a:t>
              </a:r>
            </a:p>
          </p:txBody>
        </p:sp>
      </p:grpSp>
      <p:pic>
        <p:nvPicPr>
          <p:cNvPr name="Picture 12" id="1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4499514" y="6172200"/>
            <a:ext cx="4343785" cy="4114800"/>
          </a:xfrm>
          <a:prstGeom prst="rect">
            <a:avLst/>
          </a:prstGeom>
        </p:spPr>
      </p:pic>
      <p:sp>
        <p:nvSpPr>
          <p:cNvPr name="TextBox 13" id="13"/>
          <p:cNvSpPr txBox="true"/>
          <p:nvPr/>
        </p:nvSpPr>
        <p:spPr>
          <a:xfrm rot="0">
            <a:off x="-2234288" y="910461"/>
            <a:ext cx="16431243" cy="1609725"/>
          </a:xfrm>
          <a:prstGeom prst="rect">
            <a:avLst/>
          </a:prstGeom>
        </p:spPr>
        <p:txBody>
          <a:bodyPr anchor="t" rtlCol="false" tIns="0" lIns="0" bIns="0" rIns="0">
            <a:spAutoFit/>
          </a:bodyPr>
          <a:lstStyle/>
          <a:p>
            <a:pPr algn="ctr">
              <a:lnSpc>
                <a:spcPts val="10799"/>
              </a:lnSpc>
            </a:pPr>
            <a:r>
              <a:rPr lang="en-US" sz="8999">
                <a:solidFill>
                  <a:srgbClr val="F15E3D"/>
                </a:solidFill>
                <a:latin typeface="Agrandir Black"/>
              </a:rPr>
              <a:t>Solution Approach:</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F3E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363740">
            <a:off x="-25477" y="1904639"/>
            <a:ext cx="11840860" cy="10333842"/>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1679221" y="3325438"/>
            <a:ext cx="5072706" cy="5202775"/>
          </a:xfrm>
          <a:prstGeom prst="rect">
            <a:avLst/>
          </a:prstGeom>
        </p:spPr>
      </p:pic>
      <p:sp>
        <p:nvSpPr>
          <p:cNvPr name="TextBox 4" id="4"/>
          <p:cNvSpPr txBox="true"/>
          <p:nvPr/>
        </p:nvSpPr>
        <p:spPr>
          <a:xfrm rot="0">
            <a:off x="503849" y="781050"/>
            <a:ext cx="17280303" cy="2971800"/>
          </a:xfrm>
          <a:prstGeom prst="rect">
            <a:avLst/>
          </a:prstGeom>
        </p:spPr>
        <p:txBody>
          <a:bodyPr anchor="t" rtlCol="false" tIns="0" lIns="0" bIns="0" rIns="0">
            <a:spAutoFit/>
          </a:bodyPr>
          <a:lstStyle/>
          <a:p>
            <a:pPr algn="l" marL="0" indent="0" lvl="0">
              <a:lnSpc>
                <a:spcPts val="10799"/>
              </a:lnSpc>
              <a:spcBef>
                <a:spcPct val="0"/>
              </a:spcBef>
            </a:pPr>
            <a:r>
              <a:rPr lang="en-US" sz="8999">
                <a:solidFill>
                  <a:srgbClr val="0F0E0C"/>
                </a:solidFill>
                <a:latin typeface="Agrandir Black"/>
              </a:rPr>
              <a:t>Advantages of movie recommendation system: </a:t>
            </a:r>
          </a:p>
        </p:txBody>
      </p:sp>
      <p:sp>
        <p:nvSpPr>
          <p:cNvPr name="TextBox 5" id="5"/>
          <p:cNvSpPr txBox="true"/>
          <p:nvPr/>
        </p:nvSpPr>
        <p:spPr>
          <a:xfrm rot="0">
            <a:off x="719143" y="4116355"/>
            <a:ext cx="10677455" cy="5434330"/>
          </a:xfrm>
          <a:prstGeom prst="rect">
            <a:avLst/>
          </a:prstGeom>
        </p:spPr>
        <p:txBody>
          <a:bodyPr anchor="t" rtlCol="false" tIns="0" lIns="0" bIns="0" rIns="0">
            <a:spAutoFit/>
          </a:bodyPr>
          <a:lstStyle/>
          <a:p>
            <a:pPr>
              <a:lnSpc>
                <a:spcPts val="3920"/>
              </a:lnSpc>
            </a:pPr>
            <a:r>
              <a:rPr lang="en-US" sz="2800">
                <a:solidFill>
                  <a:srgbClr val="0F0E0C"/>
                </a:solidFill>
                <a:latin typeface="Canva Sans"/>
              </a:rPr>
              <a:t>  </a:t>
            </a:r>
            <a:r>
              <a:rPr lang="en-US" sz="2800">
                <a:solidFill>
                  <a:srgbClr val="0F0E0C"/>
                </a:solidFill>
                <a:latin typeface="Canva Sans Bold"/>
              </a:rPr>
              <a:t>Personalization:</a:t>
            </a:r>
            <a:r>
              <a:rPr lang="en-US" sz="2800">
                <a:solidFill>
                  <a:srgbClr val="0F0E0C"/>
                </a:solidFill>
                <a:latin typeface="Canva Sans"/>
              </a:rPr>
              <a:t> Movie recommendation systems can suggest movies tailored to the user's interests and preferences, which can enhance the user's overall movie-watching experience. </a:t>
            </a:r>
          </a:p>
          <a:p>
            <a:pPr>
              <a:lnSpc>
                <a:spcPts val="3920"/>
              </a:lnSpc>
            </a:pPr>
            <a:r>
              <a:rPr lang="en-US" sz="2800">
                <a:solidFill>
                  <a:srgbClr val="0F0E0C"/>
                </a:solidFill>
                <a:latin typeface="Canva Sans"/>
              </a:rPr>
              <a:t>  </a:t>
            </a:r>
            <a:r>
              <a:rPr lang="en-US" sz="2800">
                <a:solidFill>
                  <a:srgbClr val="0F0E0C"/>
                </a:solidFill>
                <a:latin typeface="Canva Sans Bold"/>
              </a:rPr>
              <a:t>Time-saving:</a:t>
            </a:r>
            <a:r>
              <a:rPr lang="en-US" sz="2800">
                <a:solidFill>
                  <a:srgbClr val="0F0E0C"/>
                </a:solidFill>
                <a:latin typeface="Canva Sans"/>
              </a:rPr>
              <a:t> With the sheer number of movies available, it can be time-consuming to browse through all of them. A recommendation system can save time by suggesting movies that the user is likely to enjoy.</a:t>
            </a:r>
          </a:p>
          <a:p>
            <a:pPr>
              <a:lnSpc>
                <a:spcPts val="3920"/>
              </a:lnSpc>
            </a:pPr>
            <a:r>
              <a:rPr lang="en-US" sz="2800">
                <a:solidFill>
                  <a:srgbClr val="0F0E0C"/>
                </a:solidFill>
                <a:latin typeface="Canva Sans"/>
              </a:rPr>
              <a:t>   </a:t>
            </a:r>
            <a:r>
              <a:rPr lang="en-US" sz="2800">
                <a:solidFill>
                  <a:srgbClr val="0F0E0C"/>
                </a:solidFill>
                <a:latin typeface="Canva Sans Bold"/>
              </a:rPr>
              <a:t>Variety:</a:t>
            </a:r>
            <a:r>
              <a:rPr lang="en-US" sz="2800">
                <a:solidFill>
                  <a:srgbClr val="0F0E0C"/>
                </a:solidFill>
                <a:latin typeface="Canva Sans"/>
              </a:rPr>
              <a:t> A movie recommendation system can suggest movies outside the user's typical movie choices, introducing them to new genres, directors, or actors.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DAFby6IHwQI</dc:identifier>
  <dcterms:modified xsi:type="dcterms:W3CDTF">2011-08-01T06:04:30Z</dcterms:modified>
  <cp:revision>1</cp:revision>
  <dc:title>Copy of Beige and Orange Illustrative Movie Background Theme Presentation</dc:title>
</cp:coreProperties>
</file>